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58" r:id="rId5"/>
    <p:sldId id="308" r:id="rId6"/>
    <p:sldId id="298" r:id="rId7"/>
    <p:sldId id="260" r:id="rId8"/>
    <p:sldId id="278" r:id="rId9"/>
    <p:sldId id="279" r:id="rId10"/>
    <p:sldId id="280" r:id="rId11"/>
    <p:sldId id="293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306" r:id="rId22"/>
    <p:sldId id="307" r:id="rId23"/>
    <p:sldId id="290" r:id="rId24"/>
    <p:sldId id="292" r:id="rId25"/>
    <p:sldId id="291" r:id="rId26"/>
    <p:sldId id="295" r:id="rId27"/>
    <p:sldId id="296" r:id="rId28"/>
    <p:sldId id="297" r:id="rId29"/>
    <p:sldId id="299" r:id="rId30"/>
    <p:sldId id="300" r:id="rId31"/>
    <p:sldId id="301" r:id="rId32"/>
    <p:sldId id="303" r:id="rId33"/>
    <p:sldId id="304" r:id="rId34"/>
    <p:sldId id="302" r:id="rId35"/>
    <p:sldId id="305" r:id="rId36"/>
    <p:sldId id="30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D87516-DDAB-468A-84C4-8F3CE4FC950C}">
          <p14:sldIdLst>
            <p14:sldId id="256"/>
            <p14:sldId id="257"/>
            <p14:sldId id="277"/>
            <p14:sldId id="258"/>
            <p14:sldId id="308"/>
            <p14:sldId id="298"/>
            <p14:sldId id="260"/>
          </p14:sldIdLst>
        </p14:section>
        <p14:section name="Param set #1" id="{F6946105-9F4E-4E2A-8A34-A893037B56FA}">
          <p14:sldIdLst>
            <p14:sldId id="278"/>
            <p14:sldId id="279"/>
            <p14:sldId id="280"/>
            <p14:sldId id="293"/>
            <p14:sldId id="281"/>
            <p14:sldId id="282"/>
            <p14:sldId id="283"/>
          </p14:sldIdLst>
        </p14:section>
        <p14:section name="Param set #2" id="{7B6D46CA-F5C4-48B3-B9B6-8D72D5431888}">
          <p14:sldIdLst>
            <p14:sldId id="284"/>
            <p14:sldId id="285"/>
            <p14:sldId id="286"/>
            <p14:sldId id="287"/>
          </p14:sldIdLst>
        </p14:section>
        <p14:section name="Param set #3" id="{50A98D0D-C691-41B6-A9C5-95324B4D078F}">
          <p14:sldIdLst>
            <p14:sldId id="288"/>
            <p14:sldId id="289"/>
            <p14:sldId id="306"/>
            <p14:sldId id="307"/>
            <p14:sldId id="290"/>
          </p14:sldIdLst>
        </p14:section>
        <p14:section name="Param set #4" id="{318326D5-0FDF-410E-82E8-0184289010DE}">
          <p14:sldIdLst>
            <p14:sldId id="292"/>
            <p14:sldId id="291"/>
          </p14:sldIdLst>
        </p14:section>
        <p14:section name="Additional cases" id="{42BE37D9-7454-4334-BA96-877DF134C4C1}">
          <p14:sldIdLst>
            <p14:sldId id="295"/>
            <p14:sldId id="296"/>
            <p14:sldId id="297"/>
            <p14:sldId id="299"/>
            <p14:sldId id="300"/>
            <p14:sldId id="301"/>
            <p14:sldId id="303"/>
            <p14:sldId id="304"/>
            <p14:sldId id="302"/>
            <p14:sldId id="305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25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4D07-B7BA-193C-30A0-1C6440924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C9C48-1A94-6A7B-4AE3-9EB3B9EE1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59886-87B6-7815-6CBD-13F5F0F8E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B2BF-DA27-4D75-A272-E9E4E5AFF28A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C6307-361D-8D1E-A13B-A4F6E0B8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E0344-B0DE-FA4E-6FA8-173D207B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205B-99A1-463D-BB48-B4222704D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18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F7F45-5DFB-92A9-2DBF-B594B5EF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E567D-108A-BF7B-06EA-F7FFA9089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646B3-4C71-057F-475F-731B129C2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B2BF-DA27-4D75-A272-E9E4E5AFF28A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A642D-C079-A1E7-8294-391A3B4BC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20D38-8080-83AD-8421-AE9EE0657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205B-99A1-463D-BB48-B4222704D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6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3ADDAA-1C5B-A82B-02E1-A45B92B05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A3B11-6234-4C73-4C92-86802F630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CBA-E158-5579-F107-26F250747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B2BF-DA27-4D75-A272-E9E4E5AFF28A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143DB-A07D-0FFA-C5E9-DD7E32C59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2B9DB-438D-2023-D2C4-CBB09D535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205B-99A1-463D-BB48-B4222704D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44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0C1BB-15EE-7EBE-F097-B8163C01F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14F1-F2AF-1195-F3FC-1C779CD55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B31C4-AE07-228D-745A-9EB9FCDCA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B2BF-DA27-4D75-A272-E9E4E5AFF28A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7FF6C-77C8-B1AA-93D5-726765D80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5F483-74AF-6EE2-4436-342CB474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205B-99A1-463D-BB48-B4222704D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29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7516-C348-EE30-5820-661A2C28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4CD47-A0CD-0722-7CE1-5D58F140E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A22CE-ABCC-2F1B-25B2-5F07D9C23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B2BF-DA27-4D75-A272-E9E4E5AFF28A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6DABC-3B14-4BC6-E95D-90DC94A68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4E6DC-1D8A-5E10-3728-1A77CD1C1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205B-99A1-463D-BB48-B4222704D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0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1886-BED2-F153-5E60-3AB40C84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57D16-22B5-110C-02E9-CA49D8A20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310A1-AFBD-74AF-DEE5-3FE39B9CF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640D3-39C1-B012-0A55-0ACCD415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B2BF-DA27-4D75-A272-E9E4E5AFF28A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87C64-EBB2-4455-66C5-42CE4020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D1F3E-2619-2797-0965-F498E8785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205B-99A1-463D-BB48-B4222704D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61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CC77C-D9AF-166F-4634-97817D13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4EC6C-B643-8C43-8EC1-AE7AA5EAB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6E7C8B-77EB-BD3E-1095-24408C0A6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3F1EAA-EBF5-0A17-101F-9DC63EE7D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2CC421-57BE-4FE5-C35C-A9BDADF59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483649-9F0B-0C2B-2935-BD9884B0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B2BF-DA27-4D75-A272-E9E4E5AFF28A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B4300-6A86-7EE8-3230-B087CF0B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F55A6D-86C6-5443-8D68-22215EF0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205B-99A1-463D-BB48-B4222704D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22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A348E-25A1-758F-D93E-CAF817A7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E2F21F-E46C-64D3-D566-F3C2FFC0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B2BF-DA27-4D75-A272-E9E4E5AFF28A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80274-D9B3-6612-B7D1-3E87D8D9D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1F4EF-2004-F539-A355-FC0702443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205B-99A1-463D-BB48-B4222704D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6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99957-4011-8D6E-AA47-873AEBE54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B2BF-DA27-4D75-A272-E9E4E5AFF28A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FA958B-7986-8156-4C44-1E48A581B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4AB4A-BB0C-D312-8E57-64FD6EA0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205B-99A1-463D-BB48-B4222704D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34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3FAC1-94AA-3AF3-63EC-C74418A9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FC1DC-766E-D999-9D6A-3D80D9557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DBAB3-3B1E-6A9D-4A9F-227F85CDE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8B209-6085-4842-732B-4257E88B2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B2BF-DA27-4D75-A272-E9E4E5AFF28A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4B8A9-ECC2-B3BC-5550-50B214E0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7EDA4-16D9-7C97-FADA-1055012DE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205B-99A1-463D-BB48-B4222704D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2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D945-AEB7-6BFF-2971-559C25636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323551-9A39-A8E0-5129-488EA05B8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92424-655A-CCA4-BF8B-CFFB69D52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F674A-A378-A026-53C9-CBE4C4658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B2BF-DA27-4D75-A272-E9E4E5AFF28A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9F72C-4E49-E1A2-2104-823F91A70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C7F81-3FBA-DA3F-07E0-542B34C8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205B-99A1-463D-BB48-B4222704D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70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1073FC-B665-5F48-8806-0C7E4896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964"/>
            <a:ext cx="10515600" cy="836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6F964-690A-443B-7BB3-672FDD0F4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6094"/>
            <a:ext cx="10515600" cy="4930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EA6AF-893A-ED98-6CE8-BC7AEF05A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BB2BF-DA27-4D75-A272-E9E4E5AFF28A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DEBB9-A8A8-38FA-BFAC-60F8FD3DB1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CD7CE-42CD-1714-7510-4DEE3BC16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1205B-99A1-463D-BB48-B4222704D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86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9.svg"/><Relationship Id="rId7" Type="http://schemas.openxmlformats.org/officeDocument/2006/relationships/image" Target="../media/image66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3.sv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12" Type="http://schemas.openxmlformats.org/officeDocument/2006/relationships/image" Target="../media/image8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11.png"/><Relationship Id="rId1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7.svg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9.png"/><Relationship Id="rId9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6" Type="http://schemas.openxmlformats.org/officeDocument/2006/relationships/image" Target="../media/image13.png"/><Relationship Id="rId10" Type="http://schemas.openxmlformats.org/officeDocument/2006/relationships/image" Target="../media/image17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4BE9A-A949-E0D9-72DF-CE692C24B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820" y="1122362"/>
            <a:ext cx="10390360" cy="1756639"/>
          </a:xfrm>
        </p:spPr>
        <p:txBody>
          <a:bodyPr>
            <a:normAutofit/>
          </a:bodyPr>
          <a:lstStyle/>
          <a:p>
            <a:r>
              <a:rPr lang="en-US" sz="4800"/>
              <a:t>Inverse DAS Cable using Least-squares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73226-8A58-C95A-2FB9-32D9594D8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0848"/>
            <a:ext cx="9144000" cy="1655762"/>
          </a:xfrm>
        </p:spPr>
        <p:txBody>
          <a:bodyPr/>
          <a:lstStyle/>
          <a:p>
            <a:r>
              <a:rPr lang="en-US"/>
              <a:t>Thein Lin Aung</a:t>
            </a:r>
          </a:p>
          <a:p>
            <a:r>
              <a:rPr lang="en-US"/>
              <a:t>Feb 20, 2023</a:t>
            </a:r>
          </a:p>
        </p:txBody>
      </p:sp>
    </p:spTree>
    <p:extLst>
      <p:ext uri="{BB962C8B-B14F-4D97-AF65-F5344CB8AC3E}">
        <p14:creationId xmlns:p14="http://schemas.microsoft.com/office/powerpoint/2010/main" val="3575121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2F4AFAC-A814-FE9E-216C-E037140D0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9257" y="1314833"/>
            <a:ext cx="9258300" cy="5257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C0794CC-DC00-5FB9-A2CF-EB75C3CFCF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4" t="5191" r="48959" b="47353"/>
          <a:stretch/>
        </p:blipFill>
        <p:spPr>
          <a:xfrm>
            <a:off x="0" y="1"/>
            <a:ext cx="3422210" cy="1827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10C194-3382-B71A-6BE6-C186B8CDD92B}"/>
              </a:ext>
            </a:extLst>
          </p:cNvPr>
          <p:cNvSpPr/>
          <p:nvPr/>
        </p:nvSpPr>
        <p:spPr>
          <a:xfrm>
            <a:off x="479834" y="1430448"/>
            <a:ext cx="235390" cy="1901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0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221E2AC-6B0A-988E-7E90-D927D65AF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7304" y="160205"/>
            <a:ext cx="8668351" cy="336101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FB3FCB3-BD0D-62A5-4D15-DF920E121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4880" y="3429000"/>
            <a:ext cx="8553200" cy="3268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D64C20-317D-2816-51CB-DF5042AAC6D8}"/>
                  </a:ext>
                </a:extLst>
              </p:cNvPr>
              <p:cNvSpPr txBox="1"/>
              <p:nvPr/>
            </p:nvSpPr>
            <p:spPr>
              <a:xfrm>
                <a:off x="4016784" y="3837240"/>
                <a:ext cx="1258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D64C20-317D-2816-51CB-DF5042AAC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784" y="3837240"/>
                <a:ext cx="12587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E6A3A9-5756-0C5B-159C-A819BA14EC83}"/>
                  </a:ext>
                </a:extLst>
              </p:cNvPr>
              <p:cNvSpPr txBox="1"/>
              <p:nvPr/>
            </p:nvSpPr>
            <p:spPr>
              <a:xfrm>
                <a:off x="3879473" y="568445"/>
                <a:ext cx="113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E6A3A9-5756-0C5B-159C-A819BA14E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473" y="568445"/>
                <a:ext cx="11305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517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EAE8033-D12F-8119-8F25-A7BE58DFB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9237" y="800100"/>
            <a:ext cx="91535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72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B795C26-D4B7-F857-6D41-92030BC99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325" y="800100"/>
            <a:ext cx="92773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26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71BE222-66F9-95B0-16E9-5D6DAD7E2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5900" y="800100"/>
            <a:ext cx="9220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24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0881-D1F0-D265-DD75-DE159613C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57" y="191659"/>
            <a:ext cx="10515600" cy="836146"/>
          </a:xfrm>
        </p:spPr>
        <p:txBody>
          <a:bodyPr/>
          <a:lstStyle/>
          <a:p>
            <a:r>
              <a:rPr lang="en-US"/>
              <a:t>Parameter set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B765B9-970D-285D-0C9A-8B388742594E}"/>
              </a:ext>
            </a:extLst>
          </p:cNvPr>
          <p:cNvSpPr txBox="1"/>
          <p:nvPr/>
        </p:nvSpPr>
        <p:spPr>
          <a:xfrm>
            <a:off x="6212531" y="6248268"/>
            <a:ext cx="348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 distribution of cable forces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08E12-2C8E-CFAB-4B38-E4A34E17E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22" y="1212471"/>
            <a:ext cx="3273044" cy="307570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73F0752-4B87-8CB1-4AFD-C8276DC81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87843" y="1334400"/>
            <a:ext cx="8667886" cy="49138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F81644-1CB6-6157-F1A9-D88ECC63B597}"/>
              </a:ext>
            </a:extLst>
          </p:cNvPr>
          <p:cNvSpPr/>
          <p:nvPr/>
        </p:nvSpPr>
        <p:spPr>
          <a:xfrm>
            <a:off x="124236" y="2149268"/>
            <a:ext cx="2952261" cy="226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08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81E47D7-7371-76ED-2D19-6130EB237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5425" y="785812"/>
            <a:ext cx="9201150" cy="5286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975C4A-B5C0-3374-0976-4B7000C0EDF9}"/>
              </a:ext>
            </a:extLst>
          </p:cNvPr>
          <p:cNvSpPr txBox="1"/>
          <p:nvPr/>
        </p:nvSpPr>
        <p:spPr>
          <a:xfrm>
            <a:off x="597528" y="298765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Individual fiber strains</a:t>
            </a:r>
          </a:p>
        </p:txBody>
      </p:sp>
    </p:spTree>
    <p:extLst>
      <p:ext uri="{BB962C8B-B14F-4D97-AF65-F5344CB8AC3E}">
        <p14:creationId xmlns:p14="http://schemas.microsoft.com/office/powerpoint/2010/main" val="2132510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970AC7A-B54A-E583-6805-4DFB9D277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3512" y="785812"/>
            <a:ext cx="9324975" cy="5286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A8A307-15D5-15C8-EDD2-40AF017E2DC0}"/>
              </a:ext>
            </a:extLst>
          </p:cNvPr>
          <p:cNvSpPr txBox="1"/>
          <p:nvPr/>
        </p:nvSpPr>
        <p:spPr>
          <a:xfrm>
            <a:off x="597528" y="298765"/>
            <a:ext cx="2706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Result using four fibers</a:t>
            </a:r>
          </a:p>
        </p:txBody>
      </p:sp>
    </p:spTree>
    <p:extLst>
      <p:ext uri="{BB962C8B-B14F-4D97-AF65-F5344CB8AC3E}">
        <p14:creationId xmlns:p14="http://schemas.microsoft.com/office/powerpoint/2010/main" val="944493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177FE9E-FC34-2523-87BD-24E7D0A5C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325" y="785812"/>
            <a:ext cx="92773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0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D3E801E-4D65-46F1-594B-97249D9C32F4}"/>
              </a:ext>
            </a:extLst>
          </p:cNvPr>
          <p:cNvSpPr txBox="1">
            <a:spLocks/>
          </p:cNvSpPr>
          <p:nvPr/>
        </p:nvSpPr>
        <p:spPr>
          <a:xfrm>
            <a:off x="204457" y="191659"/>
            <a:ext cx="10515600" cy="8361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Parameter set #3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A891EE-702C-815C-2B61-12F70D903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18532" y="1294645"/>
            <a:ext cx="8395471" cy="4759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6FA740-F4DB-C863-51B2-BFB98743D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42" y="1294645"/>
            <a:ext cx="3411290" cy="33840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94D7FA-70AA-B428-977D-E47A830C0F42}"/>
              </a:ext>
            </a:extLst>
          </p:cNvPr>
          <p:cNvSpPr/>
          <p:nvPr/>
        </p:nvSpPr>
        <p:spPr>
          <a:xfrm>
            <a:off x="204457" y="1535666"/>
            <a:ext cx="3290181" cy="252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C941A1-C28C-7A5C-AE3C-AD12294E15A2}"/>
              </a:ext>
            </a:extLst>
          </p:cNvPr>
          <p:cNvSpPr/>
          <p:nvPr/>
        </p:nvSpPr>
        <p:spPr>
          <a:xfrm>
            <a:off x="204456" y="2331363"/>
            <a:ext cx="3290181" cy="252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20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3D049-A325-7713-4969-CB78083A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Cable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76D00-A935-565F-7021-724532F63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019"/>
            <a:ext cx="6495107" cy="45086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4 fibers (3 helical + 1 axial)</a:t>
            </a:r>
          </a:p>
          <a:p>
            <a:pPr>
              <a:lnSpc>
                <a:spcPct val="150000"/>
              </a:lnSpc>
            </a:pPr>
            <a:r>
              <a:rPr lang="en-US"/>
              <a:t>Gauge length* = 0.1 m ~ 2 m</a:t>
            </a:r>
          </a:p>
          <a:p>
            <a:pPr>
              <a:lnSpc>
                <a:spcPct val="150000"/>
              </a:lnSpc>
            </a:pPr>
            <a:r>
              <a:rPr lang="en-US"/>
              <a:t>Forces: axial strain, pressure, bending</a:t>
            </a:r>
          </a:p>
          <a:p>
            <a:pPr>
              <a:lnSpc>
                <a:spcPct val="150000"/>
              </a:lnSpc>
            </a:pPr>
            <a:endParaRPr lang="en-US"/>
          </a:p>
          <a:p>
            <a:pPr marL="0" indent="0">
              <a:lnSpc>
                <a:spcPct val="150000"/>
              </a:lnSpc>
              <a:buNone/>
            </a:pPr>
            <a:r>
              <a:rPr lang="en-US" sz="2000"/>
              <a:t>*moving average window</a:t>
            </a:r>
          </a:p>
          <a:p>
            <a:pPr marL="0" indent="0">
              <a:lnSpc>
                <a:spcPct val="150000"/>
              </a:lnSpc>
              <a:buNone/>
            </a:pPr>
            <a:endParaRPr lang="en-US"/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F06EF-34F7-ED9E-9216-496F63F8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37" y="1511928"/>
            <a:ext cx="4888039" cy="3237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192D7C-A5B4-689F-1575-BD77AD20BDAC}"/>
                  </a:ext>
                </a:extLst>
              </p:cNvPr>
              <p:cNvSpPr txBox="1"/>
              <p:nvPr/>
            </p:nvSpPr>
            <p:spPr>
              <a:xfrm>
                <a:off x="9364299" y="1789142"/>
                <a:ext cx="2188677" cy="665567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b="0" dirty="0">
                    <a:solidFill>
                      <a:schemeClr val="tx1"/>
                    </a:solidFill>
                  </a:rPr>
                  <a:t>: helical fibers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: center fiber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192D7C-A5B4-689F-1575-BD77AD20B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299" y="1789142"/>
                <a:ext cx="2188677" cy="665567"/>
              </a:xfrm>
              <a:prstGeom prst="rect">
                <a:avLst/>
              </a:prstGeom>
              <a:blipFill>
                <a:blip r:embed="rId3"/>
                <a:stretch>
                  <a:fillRect t="-893" r="-554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02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FAA6760-566B-9104-A3F0-D93187E0B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3512" y="785812"/>
            <a:ext cx="93249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50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0A0FECB-285B-20E4-D36A-30807AB32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8841" y="978267"/>
            <a:ext cx="8497035" cy="4901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9BAF40-1F82-020E-64AF-85F0708A0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24" y="1535408"/>
            <a:ext cx="2758064" cy="26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76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2A328CC-73CD-E834-C575-F1B087257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1945" y="1029903"/>
            <a:ext cx="8556911" cy="4936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CEA5B-97EA-6893-3C56-3AAA434E8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64" y="1530318"/>
            <a:ext cx="2767137" cy="26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2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7A429AD-D0E9-919C-9AA5-53677EF58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4950" y="785812"/>
            <a:ext cx="91821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6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5A4F74B-719A-B5A3-6257-9F616631C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430903"/>
            <a:ext cx="5871411" cy="338688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70FB610-5E48-A474-BC94-A48AD2390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2310" y="3954005"/>
            <a:ext cx="7254141" cy="28126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0C516F8-24C1-028C-20FC-D6E58700B4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503" y="430903"/>
            <a:ext cx="5787189" cy="3386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D9A088-04D9-9585-90A1-9E5142EEE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5482" y="3954005"/>
            <a:ext cx="2649194" cy="26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64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D5EE9BB-10C0-F0A0-1835-084A6451A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426" y="321734"/>
            <a:ext cx="5036316" cy="2905170"/>
          </a:xfrm>
          <a:prstGeom prst="rect">
            <a:avLst/>
          </a:prstGeom>
        </p:spPr>
      </p:pic>
      <p:sp>
        <p:nvSpPr>
          <p:cNvPr id="2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94BBDF4-B2CD-F594-2FE7-649F322E6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2295" y="321734"/>
            <a:ext cx="4964073" cy="2905170"/>
          </a:xfrm>
          <a:prstGeom prst="rect">
            <a:avLst/>
          </a:prstGeom>
        </p:spPr>
      </p:pic>
      <p:sp>
        <p:nvSpPr>
          <p:cNvPr id="25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F5E7F9-24DD-D002-A22C-940813E5E4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416" y="3631096"/>
            <a:ext cx="4800334" cy="276056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A8952C0-DE92-E445-BA39-93D81F1DCC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2294" y="3631096"/>
            <a:ext cx="4964073" cy="294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33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8A698018-FD64-EAAF-4A3B-02F10DDD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0853" y="9600"/>
            <a:ext cx="5598673" cy="325289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02D186-5D2F-DCA8-62C4-1067F734E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279" y="3044476"/>
            <a:ext cx="5715551" cy="333456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BD9AED-933C-8756-3401-EBB6C34FC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1148" y="3044476"/>
            <a:ext cx="5868202" cy="3423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55D836-1EDC-431F-8611-D2570C052399}"/>
                  </a:ext>
                </a:extLst>
              </p:cNvPr>
              <p:cNvSpPr txBox="1"/>
              <p:nvPr/>
            </p:nvSpPr>
            <p:spPr>
              <a:xfrm>
                <a:off x="6575334" y="4920405"/>
                <a:ext cx="12131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55D836-1EDC-431F-8611-D2570C052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34" y="4920405"/>
                <a:ext cx="1213165" cy="369332"/>
              </a:xfrm>
              <a:prstGeom prst="rect">
                <a:avLst/>
              </a:prstGeom>
              <a:blipFill>
                <a:blip r:embed="rId8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F21F1EA-86B9-86B3-E3F6-21014021D2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279" y="526356"/>
            <a:ext cx="2492468" cy="2265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9A7521-52A0-DDED-D8B5-FD98D8C71D37}"/>
                  </a:ext>
                </a:extLst>
              </p:cNvPr>
              <p:cNvSpPr txBox="1"/>
              <p:nvPr/>
            </p:nvSpPr>
            <p:spPr>
              <a:xfrm>
                <a:off x="6096000" y="580326"/>
                <a:ext cx="179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𝑝𝑖𝑡𝑐h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9A7521-52A0-DDED-D8B5-FD98D8C71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80326"/>
                <a:ext cx="1794096" cy="369332"/>
              </a:xfrm>
              <a:prstGeom prst="rect">
                <a:avLst/>
              </a:prstGeom>
              <a:blipFill>
                <a:blip r:embed="rId10"/>
                <a:stretch>
                  <a:fillRect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5CAD02-229B-3E9A-2CE0-A8970633B403}"/>
                  </a:ext>
                </a:extLst>
              </p:cNvPr>
              <p:cNvSpPr txBox="1"/>
              <p:nvPr/>
            </p:nvSpPr>
            <p:spPr>
              <a:xfrm>
                <a:off x="6575334" y="2422904"/>
                <a:ext cx="12131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5CAD02-229B-3E9A-2CE0-A8970633B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34" y="2422904"/>
                <a:ext cx="1213165" cy="369332"/>
              </a:xfrm>
              <a:prstGeom prst="rect">
                <a:avLst/>
              </a:prstGeom>
              <a:blipFill>
                <a:blip r:embed="rId11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>
            <a:extLst>
              <a:ext uri="{FF2B5EF4-FFF2-40B4-BE49-F238E27FC236}">
                <a16:creationId xmlns:a16="http://schemas.microsoft.com/office/drawing/2014/main" id="{E5B0D68B-27EE-734A-2D88-F653E5A24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6619" y="227619"/>
            <a:ext cx="4883218" cy="2816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BC7011-C651-B5B5-C451-658B0854D81D}"/>
                  </a:ext>
                </a:extLst>
              </p:cNvPr>
              <p:cNvSpPr txBox="1"/>
              <p:nvPr/>
            </p:nvSpPr>
            <p:spPr>
              <a:xfrm>
                <a:off x="633740" y="4852831"/>
                <a:ext cx="12131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=120,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BC7011-C651-B5B5-C451-658B0854D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40" y="4852831"/>
                <a:ext cx="1213165" cy="923330"/>
              </a:xfrm>
              <a:prstGeom prst="rect">
                <a:avLst/>
              </a:prstGeom>
              <a:blipFill>
                <a:blip r:embed="rId14"/>
                <a:stretch>
                  <a:fillRect l="-503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27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431BF81-05D6-5B2D-9223-E3D868BA5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208" y="2073315"/>
            <a:ext cx="6001972" cy="34622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2A0FB3-D45A-0145-F6E9-2FB352AFCACF}"/>
                  </a:ext>
                </a:extLst>
              </p:cNvPr>
              <p:cNvSpPr txBox="1"/>
              <p:nvPr/>
            </p:nvSpPr>
            <p:spPr>
              <a:xfrm>
                <a:off x="2388853" y="1457952"/>
                <a:ext cx="179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𝑝𝑖𝑡𝑐h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2A0FB3-D45A-0145-F6E9-2FB352AFC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853" y="1457952"/>
                <a:ext cx="1794096" cy="369332"/>
              </a:xfrm>
              <a:prstGeom prst="rect">
                <a:avLst/>
              </a:prstGeom>
              <a:blipFill>
                <a:blip r:embed="rId4"/>
                <a:stretch>
                  <a:fillRect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42ABD2-5B5F-B851-6C00-C0BED4DFE5D6}"/>
                  </a:ext>
                </a:extLst>
              </p:cNvPr>
              <p:cNvSpPr txBox="1"/>
              <p:nvPr/>
            </p:nvSpPr>
            <p:spPr>
              <a:xfrm>
                <a:off x="8455937" y="1457952"/>
                <a:ext cx="179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𝑝𝑖𝑡𝑐h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42ABD2-5B5F-B851-6C00-C0BED4DFE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37" y="1457952"/>
                <a:ext cx="1794096" cy="369332"/>
              </a:xfrm>
              <a:prstGeom prst="rect">
                <a:avLst/>
              </a:prstGeom>
              <a:blipFill>
                <a:blip r:embed="rId5"/>
                <a:stretch>
                  <a:fillRect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0CADA7-BB67-95D6-1F3A-68AE5584E4E1}"/>
                  </a:ext>
                </a:extLst>
              </p:cNvPr>
              <p:cNvSpPr txBox="1"/>
              <p:nvPr/>
            </p:nvSpPr>
            <p:spPr>
              <a:xfrm>
                <a:off x="425510" y="490540"/>
                <a:ext cx="12131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=120,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0CADA7-BB67-95D6-1F3A-68AE5584E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10" y="490540"/>
                <a:ext cx="1213165" cy="923330"/>
              </a:xfrm>
              <a:prstGeom prst="rect">
                <a:avLst/>
              </a:prstGeom>
              <a:blipFill>
                <a:blip r:embed="rId6"/>
                <a:stretch>
                  <a:fillRect l="-503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80083AB3-4787-2D3F-E207-BB299C2DAC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79791" y="2073315"/>
            <a:ext cx="5912209" cy="34104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4FA948-88CE-9554-B60B-34CE9C782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1558" y="185470"/>
            <a:ext cx="1776751" cy="171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03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36CE31-C766-C9EC-26AE-83CEFF09E2B6}"/>
                  </a:ext>
                </a:extLst>
              </p:cNvPr>
              <p:cNvSpPr txBox="1"/>
              <p:nvPr/>
            </p:nvSpPr>
            <p:spPr>
              <a:xfrm>
                <a:off x="612101" y="394941"/>
                <a:ext cx="179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𝑝𝑖𝑡𝑐h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36CE31-C766-C9EC-26AE-83CEFF09E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01" y="394941"/>
                <a:ext cx="1794096" cy="369332"/>
              </a:xfrm>
              <a:prstGeom prst="rect">
                <a:avLst/>
              </a:prstGeom>
              <a:blipFill>
                <a:blip r:embed="rId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F4B9C6-BFCB-44F2-206A-E1EB020D28DE}"/>
                  </a:ext>
                </a:extLst>
              </p:cNvPr>
              <p:cNvSpPr txBox="1"/>
              <p:nvPr/>
            </p:nvSpPr>
            <p:spPr>
              <a:xfrm>
                <a:off x="8827126" y="973744"/>
                <a:ext cx="12131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=110,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=260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F4B9C6-BFCB-44F2-206A-E1EB020D2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126" y="973744"/>
                <a:ext cx="1213165" cy="923330"/>
              </a:xfrm>
              <a:prstGeom prst="rect">
                <a:avLst/>
              </a:prstGeom>
              <a:blipFill>
                <a:blip r:embed="rId3"/>
                <a:stretch>
                  <a:fillRect b="-7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79FFED-34F7-51FA-10E8-DF9DDB6364F2}"/>
                  </a:ext>
                </a:extLst>
              </p:cNvPr>
              <p:cNvSpPr txBox="1"/>
              <p:nvPr/>
            </p:nvSpPr>
            <p:spPr>
              <a:xfrm>
                <a:off x="2045712" y="973744"/>
                <a:ext cx="12131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=120,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79FFED-34F7-51FA-10E8-DF9DDB636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712" y="973744"/>
                <a:ext cx="1213165" cy="923330"/>
              </a:xfrm>
              <a:prstGeom prst="rect">
                <a:avLst/>
              </a:prstGeom>
              <a:blipFill>
                <a:blip r:embed="rId4"/>
                <a:stretch>
                  <a:fillRect l="-503" b="-7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E5D165C6-2E3D-9B0B-5D84-9CBBD872B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28951"/>
            <a:ext cx="5764039" cy="332495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721FEE-CCD8-8924-DC9B-E4DBFB5577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71515" y="2597303"/>
            <a:ext cx="6220485" cy="35882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1D61DA-B020-6778-FEEB-F9B6CBFE10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086" y="264169"/>
            <a:ext cx="2498644" cy="234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20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2EF93A9-6C1C-C528-799C-5F447A5EA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7453" y="1281057"/>
            <a:ext cx="8657026" cy="4993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B3B387-E38E-95F6-C606-931D3D410C4F}"/>
                  </a:ext>
                </a:extLst>
              </p:cNvPr>
              <p:cNvSpPr txBox="1"/>
              <p:nvPr/>
            </p:nvSpPr>
            <p:spPr>
              <a:xfrm>
                <a:off x="2825358" y="357727"/>
                <a:ext cx="12131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=120,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B3B387-E38E-95F6-C606-931D3D410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358" y="357727"/>
                <a:ext cx="1213165" cy="923330"/>
              </a:xfrm>
              <a:prstGeom prst="rect">
                <a:avLst/>
              </a:prstGeom>
              <a:blipFill>
                <a:blip r:embed="rId4"/>
                <a:stretch>
                  <a:fillRect b="-7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F00AFA6-F77E-34F3-002A-6E53A2CF2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11" y="1281057"/>
            <a:ext cx="2785282" cy="26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1164-FA36-0EB3-2E6E-54E7FD8541CC}"/>
              </a:ext>
            </a:extLst>
          </p:cNvPr>
          <p:cNvSpPr txBox="1">
            <a:spLocks/>
          </p:cNvSpPr>
          <p:nvPr/>
        </p:nvSpPr>
        <p:spPr>
          <a:xfrm>
            <a:off x="548489" y="353085"/>
            <a:ext cx="10515600" cy="6609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Axial strain + Pressure + Bending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7434ECB-25FF-2207-7805-101DCACD63B4}"/>
                  </a:ext>
                </a:extLst>
              </p:cNvPr>
              <p:cNvSpPr/>
              <p:nvPr/>
            </p:nvSpPr>
            <p:spPr>
              <a:xfrm>
                <a:off x="3347547" y="1125071"/>
                <a:ext cx="3015338" cy="1681504"/>
              </a:xfrm>
              <a:prstGeom prst="roundRect">
                <a:avLst>
                  <a:gd name="adj" fmla="val 6173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>
                  <a:spcAft>
                    <a:spcPts val="12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Pure pressure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ja-JP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ja-JP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ja-JP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ja-JP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func>
                        <m:funcPr>
                          <m:ctrlP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altLang="ja-JP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7434ECB-25FF-2207-7805-101DCACD6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47" y="1125071"/>
                <a:ext cx="3015338" cy="1681504"/>
              </a:xfrm>
              <a:prstGeom prst="roundRect">
                <a:avLst>
                  <a:gd name="adj" fmla="val 6173"/>
                </a:avLst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31D129C-0FBA-79BE-F507-F51DCEB41BDE}"/>
                  </a:ext>
                </a:extLst>
              </p:cNvPr>
              <p:cNvSpPr/>
              <p:nvPr/>
            </p:nvSpPr>
            <p:spPr>
              <a:xfrm>
                <a:off x="376473" y="1125071"/>
                <a:ext cx="2836323" cy="1681504"/>
              </a:xfrm>
              <a:prstGeom prst="roundRect">
                <a:avLst>
                  <a:gd name="adj" fmla="val 7893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>
                  <a:spcAft>
                    <a:spcPts val="12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Pure axial strain</a:t>
                </a:r>
                <a:endParaRPr lang="en-US" sz="16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</m:t>
                          </m:r>
                        </m:sub>
                        <m:sup>
                          <m: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16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</m:t>
                          </m:r>
                        </m:sub>
                        <m:sup>
                          <m: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ja-JP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</m:t>
                          </m:r>
                        </m:sub>
                        <m:sup>
                          <m: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ja-JP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sub>
                      </m:sSub>
                      <m:func>
                        <m:funcPr>
                          <m:ctrlP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16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ja-JP" alt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altLang="ja-JP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31D129C-0FBA-79BE-F507-F51DCEB41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73" y="1125071"/>
                <a:ext cx="2836323" cy="1681504"/>
              </a:xfrm>
              <a:prstGeom prst="roundRect">
                <a:avLst>
                  <a:gd name="adj" fmla="val 7893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9180909-68EC-28E1-BE37-13D00D3DF970}"/>
                  </a:ext>
                </a:extLst>
              </p:cNvPr>
              <p:cNvSpPr/>
              <p:nvPr/>
            </p:nvSpPr>
            <p:spPr>
              <a:xfrm>
                <a:off x="6497637" y="1125070"/>
                <a:ext cx="5326190" cy="1681505"/>
              </a:xfrm>
              <a:prstGeom prst="roundRect">
                <a:avLst>
                  <a:gd name="adj" fmla="val 6173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>
                  <a:spcAft>
                    <a:spcPts val="12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Pure bending</a:t>
                </a:r>
                <a:endParaRPr lang="en-US" sz="16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ja-JP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ja-JP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altLang="ja-JP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ja-JP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func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func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:endParaRPr lang="en-US" altLang="ja-JP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9180909-68EC-28E1-BE37-13D00D3DF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637" y="1125070"/>
                <a:ext cx="5326190" cy="1681505"/>
              </a:xfrm>
              <a:prstGeom prst="roundRect">
                <a:avLst>
                  <a:gd name="adj" fmla="val 6173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111FB1A-F08B-3895-1A38-B58E71C211EF}"/>
                  </a:ext>
                </a:extLst>
              </p:cNvPr>
              <p:cNvSpPr/>
              <p:nvPr/>
            </p:nvSpPr>
            <p:spPr>
              <a:xfrm>
                <a:off x="376473" y="2990085"/>
                <a:ext cx="8993864" cy="3687024"/>
              </a:xfrm>
              <a:prstGeom prst="roundRect">
                <a:avLst>
                  <a:gd name="adj" fmla="val 6420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>
                  <a:spcAft>
                    <a:spcPts val="12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Using superposition of strains,</a:t>
                </a:r>
                <a:endParaRPr lang="en-US" sz="16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ja-JP" alt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sub>
                      <m:sup>
                        <m:r>
                          <a:rPr lang="en-US" altLang="ja-JP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ja-JP" sz="16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ja-JP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16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sin</m:t>
                            </m:r>
                          </m:e>
                          <m:sup>
                            <m:r>
                              <a:rPr lang="en-US" altLang="ja-JP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ja-JP" alt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𝛼</m:t>
                        </m:r>
                      </m:e>
                    </m:func>
                    <m:r>
                      <a:rPr lang="en-US" altLang="ja-JP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func>
                      <m:funcPr>
                        <m:ctrlP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ja-JP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ja-JP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func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func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endParaRPr lang="en-US" altLang="ja-JP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ja-JP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ja-JP" alt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sub>
                      <m:sup>
                        <m:r>
                          <a:rPr lang="en-US" altLang="ja-JP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ja-JP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Sup>
                      <m:sSubSupPr>
                        <m:ctrlP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ja-JP" alt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sub>
                      <m:sup>
                        <m:r>
                          <a:rPr lang="en-US" altLang="ja-JP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are to be evaluated at the same cable coordinate.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Considering moving average with weight profile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i="1" dirty="0">
                    <a:solidFill>
                      <a:schemeClr val="tx1"/>
                    </a:solidFill>
                  </a:rPr>
                  <a:t>,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</m:t>
                          </m:r>
                        </m:sub>
                        <m:sup>
                          <m: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ja-JP" sz="16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supHide m:val="on"/>
                          <m:ctrlP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sz="1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ja-JP" altLang="en-US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func>
                            <m:funcPr>
                              <m:ctrlP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altLang="ja-JP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func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func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=1,2,3</m:t>
                      </m:r>
                    </m:oMath>
                  </m:oMathPara>
                </a14:m>
                <a:endParaRPr lang="en-US" altLang="ja-JP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111FB1A-F08B-3895-1A38-B58E71C21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73" y="2990085"/>
                <a:ext cx="8993864" cy="3687024"/>
              </a:xfrm>
              <a:prstGeom prst="roundRect">
                <a:avLst>
                  <a:gd name="adj" fmla="val 642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26C648-5304-5A79-416C-11FD136B8746}"/>
                  </a:ext>
                </a:extLst>
              </p:cNvPr>
              <p:cNvSpPr txBox="1"/>
              <p:nvPr/>
            </p:nvSpPr>
            <p:spPr>
              <a:xfrm>
                <a:off x="9635150" y="403962"/>
                <a:ext cx="2188677" cy="665567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b="0" dirty="0">
                    <a:solidFill>
                      <a:schemeClr val="tx1"/>
                    </a:solidFill>
                  </a:rPr>
                  <a:t>: helical fibers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: center fiber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26C648-5304-5A79-416C-11FD136B8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150" y="403962"/>
                <a:ext cx="2188677" cy="665567"/>
              </a:xfrm>
              <a:prstGeom prst="rect">
                <a:avLst/>
              </a:prstGeom>
              <a:blipFill>
                <a:blip r:embed="rId6"/>
                <a:stretch>
                  <a:fillRect t="-901" r="-277" b="-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66FFD-487A-5970-F6D8-F2BBABD08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3A510-535A-4ADC-852E-7D5FBCE50A5A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36193D-D66B-E467-40E8-05A114B83817}"/>
              </a:ext>
            </a:extLst>
          </p:cNvPr>
          <p:cNvGrpSpPr/>
          <p:nvPr/>
        </p:nvGrpSpPr>
        <p:grpSpPr>
          <a:xfrm>
            <a:off x="9885315" y="3038357"/>
            <a:ext cx="844173" cy="3318458"/>
            <a:chOff x="850379" y="1916246"/>
            <a:chExt cx="844173" cy="331845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669828-43A2-8ED1-CA1C-7D0BED9C40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1354" y="1922336"/>
              <a:ext cx="1263" cy="331236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正方形/長方形 4">
              <a:extLst>
                <a:ext uri="{FF2B5EF4-FFF2-40B4-BE49-F238E27FC236}">
                  <a16:creationId xmlns:a16="http://schemas.microsoft.com/office/drawing/2014/main" id="{F5D7E797-FEF0-14D9-5C24-8565CFD849C2}"/>
                </a:ext>
              </a:extLst>
            </p:cNvPr>
            <p:cNvSpPr/>
            <p:nvPr/>
          </p:nvSpPr>
          <p:spPr bwMode="auto">
            <a:xfrm>
              <a:off x="855520" y="1916246"/>
              <a:ext cx="562983" cy="33123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ＭＳ ゴシック" pitchFamily="49" charset="-128"/>
                <a:ea typeface="ＭＳ ゴシック" pitchFamily="49" charset="-128"/>
                <a:cs typeface="Times New Roman" pitchFamily="18" charset="0"/>
              </a:endParaRPr>
            </a:p>
          </p:txBody>
        </p:sp>
        <p:cxnSp>
          <p:nvCxnSpPr>
            <p:cNvPr id="12" name="直線コネクタ 5">
              <a:extLst>
                <a:ext uri="{FF2B5EF4-FFF2-40B4-BE49-F238E27FC236}">
                  <a16:creationId xmlns:a16="http://schemas.microsoft.com/office/drawing/2014/main" id="{32DC2EAD-BFBF-47C1-FD55-30C02782F179}"/>
                </a:ext>
              </a:extLst>
            </p:cNvPr>
            <p:cNvCxnSpPr/>
            <p:nvPr/>
          </p:nvCxnSpPr>
          <p:spPr bwMode="auto">
            <a:xfrm flipV="1">
              <a:off x="851910" y="4380156"/>
              <a:ext cx="576064" cy="288032"/>
            </a:xfrm>
            <a:prstGeom prst="line">
              <a:avLst/>
            </a:prstGeom>
            <a:noFill/>
            <a:ln w="19050" cap="flat" cmpd="sng" algn="ctr">
              <a:solidFill>
                <a:srgbClr val="FF993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線コネクタ 6">
              <a:extLst>
                <a:ext uri="{FF2B5EF4-FFF2-40B4-BE49-F238E27FC236}">
                  <a16:creationId xmlns:a16="http://schemas.microsoft.com/office/drawing/2014/main" id="{006F7288-50CB-A199-1B7D-7AC5CD8ADD59}"/>
                </a:ext>
              </a:extLst>
            </p:cNvPr>
            <p:cNvCxnSpPr/>
            <p:nvPr/>
          </p:nvCxnSpPr>
          <p:spPr bwMode="auto">
            <a:xfrm flipV="1">
              <a:off x="855520" y="3372044"/>
              <a:ext cx="576064" cy="288032"/>
            </a:xfrm>
            <a:prstGeom prst="line">
              <a:avLst/>
            </a:prstGeom>
            <a:noFill/>
            <a:ln w="19050" cap="flat" cmpd="sng" algn="ctr">
              <a:solidFill>
                <a:srgbClr val="FF993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線コネクタ 7">
              <a:extLst>
                <a:ext uri="{FF2B5EF4-FFF2-40B4-BE49-F238E27FC236}">
                  <a16:creationId xmlns:a16="http://schemas.microsoft.com/office/drawing/2014/main" id="{9A476DFB-451F-C594-A0A0-36C71B7F1072}"/>
                </a:ext>
              </a:extLst>
            </p:cNvPr>
            <p:cNvCxnSpPr/>
            <p:nvPr/>
          </p:nvCxnSpPr>
          <p:spPr bwMode="auto">
            <a:xfrm flipV="1">
              <a:off x="851910" y="2435940"/>
              <a:ext cx="576064" cy="288032"/>
            </a:xfrm>
            <a:prstGeom prst="line">
              <a:avLst/>
            </a:prstGeom>
            <a:noFill/>
            <a:ln w="19050" cap="flat" cmpd="sng" algn="ctr">
              <a:solidFill>
                <a:srgbClr val="FF993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円弧 10">
              <a:extLst>
                <a:ext uri="{FF2B5EF4-FFF2-40B4-BE49-F238E27FC236}">
                  <a16:creationId xmlns:a16="http://schemas.microsoft.com/office/drawing/2014/main" id="{CF717605-5A2A-3DCB-8D0F-145043CB748C}"/>
                </a:ext>
              </a:extLst>
            </p:cNvPr>
            <p:cNvSpPr/>
            <p:nvPr/>
          </p:nvSpPr>
          <p:spPr bwMode="auto">
            <a:xfrm>
              <a:off x="987947" y="4207441"/>
              <a:ext cx="113567" cy="224920"/>
            </a:xfrm>
            <a:prstGeom prst="arc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ＭＳ ゴシック" pitchFamily="49" charset="-128"/>
                <a:ea typeface="ＭＳ ゴシック" pitchFamily="49" charset="-128"/>
                <a:cs typeface="Times New Roman" pitchFamily="18" charset="0"/>
              </a:endParaRPr>
            </a:p>
          </p:txBody>
        </p:sp>
        <p:cxnSp>
          <p:nvCxnSpPr>
            <p:cNvPr id="16" name="直線コネクタ 5">
              <a:extLst>
                <a:ext uri="{FF2B5EF4-FFF2-40B4-BE49-F238E27FC236}">
                  <a16:creationId xmlns:a16="http://schemas.microsoft.com/office/drawing/2014/main" id="{6B35F4D6-DD15-7203-A6CE-2B8BC413D68C}"/>
                </a:ext>
              </a:extLst>
            </p:cNvPr>
            <p:cNvCxnSpPr/>
            <p:nvPr/>
          </p:nvCxnSpPr>
          <p:spPr bwMode="auto">
            <a:xfrm flipV="1">
              <a:off x="850379" y="4024377"/>
              <a:ext cx="576064" cy="288032"/>
            </a:xfrm>
            <a:prstGeom prst="lin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線コネクタ 5">
              <a:extLst>
                <a:ext uri="{FF2B5EF4-FFF2-40B4-BE49-F238E27FC236}">
                  <a16:creationId xmlns:a16="http://schemas.microsoft.com/office/drawing/2014/main" id="{38394778-E9A0-D2E2-80A8-DCE1816F6B1B}"/>
                </a:ext>
              </a:extLst>
            </p:cNvPr>
            <p:cNvCxnSpPr/>
            <p:nvPr/>
          </p:nvCxnSpPr>
          <p:spPr bwMode="auto">
            <a:xfrm flipV="1">
              <a:off x="850379" y="3709500"/>
              <a:ext cx="576064" cy="288032"/>
            </a:xfrm>
            <a:prstGeom prst="line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線コネクタ 5">
              <a:extLst>
                <a:ext uri="{FF2B5EF4-FFF2-40B4-BE49-F238E27FC236}">
                  <a16:creationId xmlns:a16="http://schemas.microsoft.com/office/drawing/2014/main" id="{18A1310C-DC69-AE55-E924-A11F3FDD4261}"/>
                </a:ext>
              </a:extLst>
            </p:cNvPr>
            <p:cNvCxnSpPr/>
            <p:nvPr/>
          </p:nvCxnSpPr>
          <p:spPr bwMode="auto">
            <a:xfrm flipV="1">
              <a:off x="864991" y="3046585"/>
              <a:ext cx="576064" cy="288032"/>
            </a:xfrm>
            <a:prstGeom prst="lin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線コネクタ 5">
              <a:extLst>
                <a:ext uri="{FF2B5EF4-FFF2-40B4-BE49-F238E27FC236}">
                  <a16:creationId xmlns:a16="http://schemas.microsoft.com/office/drawing/2014/main" id="{13B6310B-524E-017C-5B8C-E37B931DC114}"/>
                </a:ext>
              </a:extLst>
            </p:cNvPr>
            <p:cNvCxnSpPr/>
            <p:nvPr/>
          </p:nvCxnSpPr>
          <p:spPr bwMode="auto">
            <a:xfrm flipV="1">
              <a:off x="864991" y="2731708"/>
              <a:ext cx="576064" cy="288032"/>
            </a:xfrm>
            <a:prstGeom prst="line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線コネクタ 5">
              <a:extLst>
                <a:ext uri="{FF2B5EF4-FFF2-40B4-BE49-F238E27FC236}">
                  <a16:creationId xmlns:a16="http://schemas.microsoft.com/office/drawing/2014/main" id="{6697A5ED-0DBE-2828-0B60-939A353A3001}"/>
                </a:ext>
              </a:extLst>
            </p:cNvPr>
            <p:cNvCxnSpPr/>
            <p:nvPr/>
          </p:nvCxnSpPr>
          <p:spPr bwMode="auto">
            <a:xfrm flipV="1">
              <a:off x="850379" y="2149116"/>
              <a:ext cx="576064" cy="288032"/>
            </a:xfrm>
            <a:prstGeom prst="lin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2E6FE64-FE46-C312-074E-50D9AC026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991" y="4312409"/>
              <a:ext cx="829561" cy="74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29900B2-4CA5-A394-0590-10D723D20F8F}"/>
                    </a:ext>
                  </a:extLst>
                </p:cNvPr>
                <p:cNvSpPr txBox="1"/>
                <p:nvPr/>
              </p:nvSpPr>
              <p:spPr>
                <a:xfrm>
                  <a:off x="1068906" y="4003088"/>
                  <a:ext cx="3920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D517D99-74F7-7A84-5B23-8645748E47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906" y="4003088"/>
                  <a:ext cx="3920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04906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6D0704A-DA65-AFF3-A27C-0A6EAA06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5216" y="906915"/>
            <a:ext cx="8744421" cy="5044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8F5252-D6E3-7086-6737-02500DCAA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63" y="1791305"/>
            <a:ext cx="2721774" cy="26401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C27C7B-269B-FF5E-D9BC-C46485B424AB}"/>
              </a:ext>
            </a:extLst>
          </p:cNvPr>
          <p:cNvSpPr/>
          <p:nvPr/>
        </p:nvSpPr>
        <p:spPr>
          <a:xfrm>
            <a:off x="65773" y="2578522"/>
            <a:ext cx="2647464" cy="211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61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08FB00-9D08-11CE-FC71-1E857FC08F68}"/>
              </a:ext>
            </a:extLst>
          </p:cNvPr>
          <p:cNvSpPr txBox="1"/>
          <p:nvPr/>
        </p:nvSpPr>
        <p:spPr>
          <a:xfrm>
            <a:off x="2300438" y="37838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 = 20 mm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6C7A406-0085-C5AA-AAAB-D929A19E1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857" y="1116531"/>
            <a:ext cx="8924003" cy="5147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DC8576-3C4A-D505-4718-EF63826B1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90" y="1680891"/>
            <a:ext cx="2721774" cy="26491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2F43D2A-D6D4-85CB-EA66-58D59EB588F3}"/>
              </a:ext>
            </a:extLst>
          </p:cNvPr>
          <p:cNvSpPr/>
          <p:nvPr/>
        </p:nvSpPr>
        <p:spPr>
          <a:xfrm>
            <a:off x="174744" y="2453393"/>
            <a:ext cx="2647464" cy="211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5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3BA1A92-C7A1-606C-9F95-EF116115E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1347" y="1331160"/>
            <a:ext cx="8033886" cy="462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FAA110-C7DC-A3F5-A0F3-DA7E7B06D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31" y="1568819"/>
            <a:ext cx="2730847" cy="2603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F4FBC2-E414-0682-F463-636AC62996C4}"/>
              </a:ext>
            </a:extLst>
          </p:cNvPr>
          <p:cNvSpPr txBox="1"/>
          <p:nvPr/>
        </p:nvSpPr>
        <p:spPr>
          <a:xfrm>
            <a:off x="2300438" y="37838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 = 50 mm</a:t>
            </a:r>
          </a:p>
        </p:txBody>
      </p:sp>
    </p:spTree>
    <p:extLst>
      <p:ext uri="{BB962C8B-B14F-4D97-AF65-F5344CB8AC3E}">
        <p14:creationId xmlns:p14="http://schemas.microsoft.com/office/powerpoint/2010/main" val="1998572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0579A95-5A66-06F6-02A7-220C382E2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4636" y="1376412"/>
            <a:ext cx="7922840" cy="4570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5BBBB9-8018-89D9-DD45-C412FABF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47" y="1723928"/>
            <a:ext cx="2864318" cy="27599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7A3068-7C6F-5F5D-0AED-D4593B892239}"/>
              </a:ext>
            </a:extLst>
          </p:cNvPr>
          <p:cNvSpPr/>
          <p:nvPr/>
        </p:nvSpPr>
        <p:spPr>
          <a:xfrm>
            <a:off x="384531" y="1924004"/>
            <a:ext cx="2647464" cy="211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9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C76A498-33EC-12E2-6E6A-FF6EE7388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9245" y="824715"/>
            <a:ext cx="8765489" cy="5056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D94BEE-D1ED-3709-1FDC-2FBA515CB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77" y="1688859"/>
            <a:ext cx="2711026" cy="25173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B44DF2-16E2-32A7-3263-352DF3DE6C05}"/>
              </a:ext>
            </a:extLst>
          </p:cNvPr>
          <p:cNvSpPr/>
          <p:nvPr/>
        </p:nvSpPr>
        <p:spPr>
          <a:xfrm>
            <a:off x="177266" y="1856628"/>
            <a:ext cx="2647464" cy="211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69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84C356-23FD-789D-47BF-B50904DDC67D}"/>
              </a:ext>
            </a:extLst>
          </p:cNvPr>
          <p:cNvSpPr txBox="1"/>
          <p:nvPr/>
        </p:nvSpPr>
        <p:spPr>
          <a:xfrm flipH="1">
            <a:off x="558744" y="126602"/>
            <a:ext cx="10128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Today’s notes:</a:t>
            </a:r>
          </a:p>
          <a:p>
            <a:endParaRPr lang="en-US" dirty="0"/>
          </a:p>
          <a:p>
            <a:r>
              <a:rPr lang="en-US" dirty="0"/>
              <a:t>1, </a:t>
            </a:r>
            <a:r>
              <a:rPr lang="en-US" dirty="0">
                <a:solidFill>
                  <a:srgbClr val="00B050"/>
                </a:solidFill>
              </a:rPr>
              <a:t>Perpendicular pressure will not create axial strain. </a:t>
            </a:r>
          </a:p>
          <a:p>
            <a:r>
              <a:rPr lang="en-US" dirty="0">
                <a:solidFill>
                  <a:srgbClr val="00B050"/>
                </a:solidFill>
              </a:rPr>
              <a:t>2, Axial strain will affect pressure value from just helical FO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3,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In the model, GL and SP need to be separated 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/>
              <a:t>4, </a:t>
            </a:r>
            <a:r>
              <a:rPr lang="en-US" dirty="0">
                <a:solidFill>
                  <a:srgbClr val="FF0000"/>
                </a:solidFill>
              </a:rPr>
              <a:t>For commercial application,  position compensation among 4 fibers need to be added, to accept the data from IU.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5, SR above </a:t>
            </a:r>
            <a:r>
              <a:rPr lang="en-US" dirty="0">
                <a:solidFill>
                  <a:srgbClr val="FF0000"/>
                </a:solidFill>
              </a:rPr>
              <a:t>0.5m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no hope to get bending, below </a:t>
            </a:r>
            <a:r>
              <a:rPr lang="en-US" dirty="0">
                <a:solidFill>
                  <a:srgbClr val="FF0000"/>
                </a:solidFill>
              </a:rPr>
              <a:t>20cm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bending is possible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93C72E-E386-5D9B-073B-9E976F60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737" y="3246595"/>
            <a:ext cx="4057607" cy="268738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1B2CC5-FB95-BC12-BD88-927F230241E1}"/>
              </a:ext>
            </a:extLst>
          </p:cNvPr>
          <p:cNvSpPr/>
          <p:nvPr/>
        </p:nvSpPr>
        <p:spPr>
          <a:xfrm>
            <a:off x="7603958" y="5197642"/>
            <a:ext cx="1068404" cy="674381"/>
          </a:xfrm>
          <a:custGeom>
            <a:avLst/>
            <a:gdLst>
              <a:gd name="connsiteX0" fmla="*/ 115503 w 1068404"/>
              <a:gd name="connsiteY0" fmla="*/ 0 h 674381"/>
              <a:gd name="connsiteX1" fmla="*/ 298383 w 1068404"/>
              <a:gd name="connsiteY1" fmla="*/ 96253 h 674381"/>
              <a:gd name="connsiteX2" fmla="*/ 750770 w 1068404"/>
              <a:gd name="connsiteY2" fmla="*/ 279133 h 674381"/>
              <a:gd name="connsiteX3" fmla="*/ 779646 w 1068404"/>
              <a:gd name="connsiteY3" fmla="*/ 308009 h 674381"/>
              <a:gd name="connsiteX4" fmla="*/ 866274 w 1068404"/>
              <a:gd name="connsiteY4" fmla="*/ 365760 h 674381"/>
              <a:gd name="connsiteX5" fmla="*/ 904775 w 1068404"/>
              <a:gd name="connsiteY5" fmla="*/ 394636 h 674381"/>
              <a:gd name="connsiteX6" fmla="*/ 933650 w 1068404"/>
              <a:gd name="connsiteY6" fmla="*/ 442762 h 674381"/>
              <a:gd name="connsiteX7" fmla="*/ 943276 w 1068404"/>
              <a:gd name="connsiteY7" fmla="*/ 471638 h 674381"/>
              <a:gd name="connsiteX8" fmla="*/ 1001027 w 1068404"/>
              <a:gd name="connsiteY8" fmla="*/ 539015 h 674381"/>
              <a:gd name="connsiteX9" fmla="*/ 1068404 w 1068404"/>
              <a:gd name="connsiteY9" fmla="*/ 625642 h 674381"/>
              <a:gd name="connsiteX10" fmla="*/ 1039528 w 1068404"/>
              <a:gd name="connsiteY10" fmla="*/ 654518 h 674381"/>
              <a:gd name="connsiteX11" fmla="*/ 847023 w 1068404"/>
              <a:gd name="connsiteY11" fmla="*/ 664143 h 674381"/>
              <a:gd name="connsiteX12" fmla="*/ 760396 w 1068404"/>
              <a:gd name="connsiteY12" fmla="*/ 616017 h 674381"/>
              <a:gd name="connsiteX13" fmla="*/ 731520 w 1068404"/>
              <a:gd name="connsiteY13" fmla="*/ 606392 h 674381"/>
              <a:gd name="connsiteX14" fmla="*/ 702644 w 1068404"/>
              <a:gd name="connsiteY14" fmla="*/ 587141 h 674381"/>
              <a:gd name="connsiteX15" fmla="*/ 625642 w 1068404"/>
              <a:gd name="connsiteY15" fmla="*/ 567891 h 674381"/>
              <a:gd name="connsiteX16" fmla="*/ 587141 w 1068404"/>
              <a:gd name="connsiteY16" fmla="*/ 548640 h 674381"/>
              <a:gd name="connsiteX17" fmla="*/ 442762 w 1068404"/>
              <a:gd name="connsiteY17" fmla="*/ 490889 h 674381"/>
              <a:gd name="connsiteX18" fmla="*/ 404261 w 1068404"/>
              <a:gd name="connsiteY18" fmla="*/ 462013 h 674381"/>
              <a:gd name="connsiteX19" fmla="*/ 317634 w 1068404"/>
              <a:gd name="connsiteY19" fmla="*/ 433137 h 674381"/>
              <a:gd name="connsiteX20" fmla="*/ 221381 w 1068404"/>
              <a:gd name="connsiteY20" fmla="*/ 394636 h 674381"/>
              <a:gd name="connsiteX21" fmla="*/ 125128 w 1068404"/>
              <a:gd name="connsiteY21" fmla="*/ 375385 h 674381"/>
              <a:gd name="connsiteX22" fmla="*/ 57751 w 1068404"/>
              <a:gd name="connsiteY22" fmla="*/ 365760 h 674381"/>
              <a:gd name="connsiteX23" fmla="*/ 0 w 1068404"/>
              <a:gd name="connsiteY23" fmla="*/ 365760 h 6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68404" h="674381">
                <a:moveTo>
                  <a:pt x="115503" y="0"/>
                </a:moveTo>
                <a:cubicBezTo>
                  <a:pt x="176463" y="32084"/>
                  <a:pt x="235315" y="68541"/>
                  <a:pt x="298383" y="96253"/>
                </a:cubicBezTo>
                <a:cubicBezTo>
                  <a:pt x="447293" y="161683"/>
                  <a:pt x="750770" y="279133"/>
                  <a:pt x="750770" y="279133"/>
                </a:cubicBezTo>
                <a:cubicBezTo>
                  <a:pt x="760395" y="288758"/>
                  <a:pt x="768756" y="299842"/>
                  <a:pt x="779646" y="308009"/>
                </a:cubicBezTo>
                <a:cubicBezTo>
                  <a:pt x="807410" y="328832"/>
                  <a:pt x="837740" y="346006"/>
                  <a:pt x="866274" y="365760"/>
                </a:cubicBezTo>
                <a:cubicBezTo>
                  <a:pt x="879464" y="374891"/>
                  <a:pt x="891941" y="385011"/>
                  <a:pt x="904775" y="394636"/>
                </a:cubicBezTo>
                <a:cubicBezTo>
                  <a:pt x="914400" y="410678"/>
                  <a:pt x="925284" y="426029"/>
                  <a:pt x="933650" y="442762"/>
                </a:cubicBezTo>
                <a:cubicBezTo>
                  <a:pt x="938187" y="451837"/>
                  <a:pt x="938242" y="462829"/>
                  <a:pt x="943276" y="471638"/>
                </a:cubicBezTo>
                <a:cubicBezTo>
                  <a:pt x="981196" y="537998"/>
                  <a:pt x="960063" y="484397"/>
                  <a:pt x="1001027" y="539015"/>
                </a:cubicBezTo>
                <a:cubicBezTo>
                  <a:pt x="1077455" y="640918"/>
                  <a:pt x="979601" y="536839"/>
                  <a:pt x="1068404" y="625642"/>
                </a:cubicBezTo>
                <a:cubicBezTo>
                  <a:pt x="1058779" y="635267"/>
                  <a:pt x="1052442" y="650213"/>
                  <a:pt x="1039528" y="654518"/>
                </a:cubicBezTo>
                <a:cubicBezTo>
                  <a:pt x="949788" y="684432"/>
                  <a:pt x="928773" y="674363"/>
                  <a:pt x="847023" y="664143"/>
                </a:cubicBezTo>
                <a:cubicBezTo>
                  <a:pt x="818147" y="648101"/>
                  <a:pt x="789941" y="630790"/>
                  <a:pt x="760396" y="616017"/>
                </a:cubicBezTo>
                <a:cubicBezTo>
                  <a:pt x="751321" y="611480"/>
                  <a:pt x="740595" y="610929"/>
                  <a:pt x="731520" y="606392"/>
                </a:cubicBezTo>
                <a:cubicBezTo>
                  <a:pt x="721173" y="601219"/>
                  <a:pt x="713476" y="591203"/>
                  <a:pt x="702644" y="587141"/>
                </a:cubicBezTo>
                <a:cubicBezTo>
                  <a:pt x="582130" y="541948"/>
                  <a:pt x="708761" y="603514"/>
                  <a:pt x="625642" y="567891"/>
                </a:cubicBezTo>
                <a:cubicBezTo>
                  <a:pt x="612454" y="562239"/>
                  <a:pt x="600203" y="554578"/>
                  <a:pt x="587141" y="548640"/>
                </a:cubicBezTo>
                <a:cubicBezTo>
                  <a:pt x="524794" y="520300"/>
                  <a:pt x="508733" y="515627"/>
                  <a:pt x="442762" y="490889"/>
                </a:cubicBezTo>
                <a:cubicBezTo>
                  <a:pt x="429928" y="481264"/>
                  <a:pt x="418284" y="469804"/>
                  <a:pt x="404261" y="462013"/>
                </a:cubicBezTo>
                <a:cubicBezTo>
                  <a:pt x="350075" y="431909"/>
                  <a:pt x="368133" y="451500"/>
                  <a:pt x="317634" y="433137"/>
                </a:cubicBezTo>
                <a:cubicBezTo>
                  <a:pt x="253618" y="409859"/>
                  <a:pt x="268170" y="408004"/>
                  <a:pt x="221381" y="394636"/>
                </a:cubicBezTo>
                <a:cubicBezTo>
                  <a:pt x="184171" y="384005"/>
                  <a:pt x="166091" y="381687"/>
                  <a:pt x="125128" y="375385"/>
                </a:cubicBezTo>
                <a:cubicBezTo>
                  <a:pt x="102705" y="371935"/>
                  <a:pt x="80371" y="367500"/>
                  <a:pt x="57751" y="365760"/>
                </a:cubicBezTo>
                <a:cubicBezTo>
                  <a:pt x="38557" y="364284"/>
                  <a:pt x="19250" y="365760"/>
                  <a:pt x="0" y="3657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F1D4A41-7A88-8236-A2C0-1166986091E3}"/>
              </a:ext>
            </a:extLst>
          </p:cNvPr>
          <p:cNvSpPr/>
          <p:nvPr/>
        </p:nvSpPr>
        <p:spPr>
          <a:xfrm>
            <a:off x="3431263" y="3576119"/>
            <a:ext cx="787652" cy="407406"/>
          </a:xfrm>
          <a:custGeom>
            <a:avLst/>
            <a:gdLst>
              <a:gd name="connsiteX0" fmla="*/ 787652 w 787652"/>
              <a:gd name="connsiteY0" fmla="*/ 72428 h 407406"/>
              <a:gd name="connsiteX1" fmla="*/ 497941 w 787652"/>
              <a:gd name="connsiteY1" fmla="*/ 27160 h 407406"/>
              <a:gd name="connsiteX2" fmla="*/ 371192 w 787652"/>
              <a:gd name="connsiteY2" fmla="*/ 0 h 407406"/>
              <a:gd name="connsiteX3" fmla="*/ 217284 w 787652"/>
              <a:gd name="connsiteY3" fmla="*/ 9053 h 407406"/>
              <a:gd name="connsiteX4" fmla="*/ 45268 w 787652"/>
              <a:gd name="connsiteY4" fmla="*/ 27160 h 407406"/>
              <a:gd name="connsiteX5" fmla="*/ 18107 w 787652"/>
              <a:gd name="connsiteY5" fmla="*/ 54321 h 407406"/>
              <a:gd name="connsiteX6" fmla="*/ 9054 w 787652"/>
              <a:gd name="connsiteY6" fmla="*/ 108641 h 407406"/>
              <a:gd name="connsiteX7" fmla="*/ 0 w 787652"/>
              <a:gd name="connsiteY7" fmla="*/ 199176 h 407406"/>
              <a:gd name="connsiteX8" fmla="*/ 9054 w 787652"/>
              <a:gd name="connsiteY8" fmla="*/ 298764 h 407406"/>
              <a:gd name="connsiteX9" fmla="*/ 81482 w 787652"/>
              <a:gd name="connsiteY9" fmla="*/ 371192 h 407406"/>
              <a:gd name="connsiteX10" fmla="*/ 172016 w 787652"/>
              <a:gd name="connsiteY10" fmla="*/ 389299 h 407406"/>
              <a:gd name="connsiteX11" fmla="*/ 334979 w 787652"/>
              <a:gd name="connsiteY11" fmla="*/ 398352 h 407406"/>
              <a:gd name="connsiteX12" fmla="*/ 461727 w 787652"/>
              <a:gd name="connsiteY12" fmla="*/ 407406 h 407406"/>
              <a:gd name="connsiteX13" fmla="*/ 570369 w 787652"/>
              <a:gd name="connsiteY13" fmla="*/ 398352 h 407406"/>
              <a:gd name="connsiteX14" fmla="*/ 606583 w 787652"/>
              <a:gd name="connsiteY14" fmla="*/ 389299 h 407406"/>
              <a:gd name="connsiteX15" fmla="*/ 669957 w 787652"/>
              <a:gd name="connsiteY15" fmla="*/ 371192 h 407406"/>
              <a:gd name="connsiteX16" fmla="*/ 697117 w 787652"/>
              <a:gd name="connsiteY16" fmla="*/ 362138 h 407406"/>
              <a:gd name="connsiteX17" fmla="*/ 751438 w 787652"/>
              <a:gd name="connsiteY17" fmla="*/ 344031 h 40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87652" h="407406">
                <a:moveTo>
                  <a:pt x="787652" y="72428"/>
                </a:moveTo>
                <a:lnTo>
                  <a:pt x="497941" y="27160"/>
                </a:lnTo>
                <a:cubicBezTo>
                  <a:pt x="455371" y="19757"/>
                  <a:pt x="414311" y="2782"/>
                  <a:pt x="371192" y="0"/>
                </a:cubicBezTo>
                <a:lnTo>
                  <a:pt x="217284" y="9053"/>
                </a:lnTo>
                <a:cubicBezTo>
                  <a:pt x="112646" y="16269"/>
                  <a:pt x="129778" y="15088"/>
                  <a:pt x="45268" y="27160"/>
                </a:cubicBezTo>
                <a:cubicBezTo>
                  <a:pt x="36214" y="36214"/>
                  <a:pt x="23307" y="42621"/>
                  <a:pt x="18107" y="54321"/>
                </a:cubicBezTo>
                <a:cubicBezTo>
                  <a:pt x="10652" y="71095"/>
                  <a:pt x="11331" y="90426"/>
                  <a:pt x="9054" y="108641"/>
                </a:cubicBezTo>
                <a:cubicBezTo>
                  <a:pt x="5292" y="138736"/>
                  <a:pt x="3018" y="168998"/>
                  <a:pt x="0" y="199176"/>
                </a:cubicBezTo>
                <a:cubicBezTo>
                  <a:pt x="3018" y="232372"/>
                  <a:pt x="2070" y="266171"/>
                  <a:pt x="9054" y="298764"/>
                </a:cubicBezTo>
                <a:cubicBezTo>
                  <a:pt x="14180" y="322684"/>
                  <a:pt x="75241" y="368462"/>
                  <a:pt x="81482" y="371192"/>
                </a:cubicBezTo>
                <a:cubicBezTo>
                  <a:pt x="109677" y="383527"/>
                  <a:pt x="141415" y="386020"/>
                  <a:pt x="172016" y="389299"/>
                </a:cubicBezTo>
                <a:cubicBezTo>
                  <a:pt x="226111" y="395095"/>
                  <a:pt x="280680" y="394958"/>
                  <a:pt x="334979" y="398352"/>
                </a:cubicBezTo>
                <a:lnTo>
                  <a:pt x="461727" y="407406"/>
                </a:lnTo>
                <a:cubicBezTo>
                  <a:pt x="497941" y="404388"/>
                  <a:pt x="534310" y="402859"/>
                  <a:pt x="570369" y="398352"/>
                </a:cubicBezTo>
                <a:cubicBezTo>
                  <a:pt x="582716" y="396809"/>
                  <a:pt x="594579" y="392573"/>
                  <a:pt x="606583" y="389299"/>
                </a:cubicBezTo>
                <a:cubicBezTo>
                  <a:pt x="627779" y="383518"/>
                  <a:pt x="648914" y="377505"/>
                  <a:pt x="669957" y="371192"/>
                </a:cubicBezTo>
                <a:cubicBezTo>
                  <a:pt x="679098" y="368450"/>
                  <a:pt x="687859" y="364453"/>
                  <a:pt x="697117" y="362138"/>
                </a:cubicBezTo>
                <a:cubicBezTo>
                  <a:pt x="749867" y="348950"/>
                  <a:pt x="730590" y="364881"/>
                  <a:pt x="751438" y="3440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A50F6A-B58E-39A3-20DD-9FC2C7757D7B}"/>
              </a:ext>
            </a:extLst>
          </p:cNvPr>
          <p:cNvSpPr/>
          <p:nvPr/>
        </p:nvSpPr>
        <p:spPr>
          <a:xfrm>
            <a:off x="959667" y="4200808"/>
            <a:ext cx="389299" cy="334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3C1438-D371-680C-DF18-A1DD1E244566}"/>
              </a:ext>
            </a:extLst>
          </p:cNvPr>
          <p:cNvSpPr/>
          <p:nvPr/>
        </p:nvSpPr>
        <p:spPr>
          <a:xfrm>
            <a:off x="1602541" y="4200808"/>
            <a:ext cx="389299" cy="334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025F5-AF3E-729C-9081-B84A0BB4BF21}"/>
              </a:ext>
            </a:extLst>
          </p:cNvPr>
          <p:cNvSpPr/>
          <p:nvPr/>
        </p:nvSpPr>
        <p:spPr>
          <a:xfrm>
            <a:off x="959667" y="4892268"/>
            <a:ext cx="389299" cy="3349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DF26BF-D127-7F2D-D179-940A3CF136ED}"/>
              </a:ext>
            </a:extLst>
          </p:cNvPr>
          <p:cNvSpPr/>
          <p:nvPr/>
        </p:nvSpPr>
        <p:spPr>
          <a:xfrm>
            <a:off x="1602541" y="4892268"/>
            <a:ext cx="389299" cy="3349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380DB6-F30F-5404-63BD-5CC7E34FBD74}"/>
              </a:ext>
            </a:extLst>
          </p:cNvPr>
          <p:cNvSpPr/>
          <p:nvPr/>
        </p:nvSpPr>
        <p:spPr>
          <a:xfrm>
            <a:off x="959667" y="5325326"/>
            <a:ext cx="389299" cy="334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3DDC25-78D5-44B5-0C81-15BBB88B6A0D}"/>
              </a:ext>
            </a:extLst>
          </p:cNvPr>
          <p:cNvSpPr/>
          <p:nvPr/>
        </p:nvSpPr>
        <p:spPr>
          <a:xfrm>
            <a:off x="1602541" y="5325326"/>
            <a:ext cx="389299" cy="334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FCF87-6967-E573-9FE2-9D39B69D6D89}"/>
              </a:ext>
            </a:extLst>
          </p:cNvPr>
          <p:cNvCxnSpPr/>
          <p:nvPr/>
        </p:nvCxnSpPr>
        <p:spPr>
          <a:xfrm>
            <a:off x="796705" y="4535786"/>
            <a:ext cx="0" cy="3564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2AE02C-0E01-31B5-C001-F715CBB598FA}"/>
              </a:ext>
            </a:extLst>
          </p:cNvPr>
          <p:cNvCxnSpPr>
            <a:cxnSpLocks/>
          </p:cNvCxnSpPr>
          <p:nvPr/>
        </p:nvCxnSpPr>
        <p:spPr>
          <a:xfrm>
            <a:off x="796705" y="5224229"/>
            <a:ext cx="0" cy="207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DA5091E-D173-FCCE-4014-36F5AA2676F4}"/>
              </a:ext>
            </a:extLst>
          </p:cNvPr>
          <p:cNvCxnSpPr/>
          <p:nvPr/>
        </p:nvCxnSpPr>
        <p:spPr>
          <a:xfrm flipV="1">
            <a:off x="959667" y="3874883"/>
            <a:ext cx="2372008" cy="78765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04379A-E76E-2063-71AA-73E474B1D2CB}"/>
              </a:ext>
            </a:extLst>
          </p:cNvPr>
          <p:cNvSpPr txBox="1"/>
          <p:nvPr/>
        </p:nvSpPr>
        <p:spPr>
          <a:xfrm>
            <a:off x="7233718" y="316872"/>
            <a:ext cx="439953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Do we need 4 FOs?   </a:t>
            </a:r>
          </a:p>
          <a:p>
            <a:pPr lvl="1"/>
            <a:r>
              <a:rPr lang="en-US" sz="1600" i="1" dirty="0"/>
              <a:t>1 is enough or not?</a:t>
            </a:r>
          </a:p>
          <a:p>
            <a:pPr lvl="1"/>
            <a:r>
              <a:rPr lang="en-US" sz="1600" i="1" dirty="0"/>
              <a:t>2 is equivalent to 4 ?</a:t>
            </a:r>
          </a:p>
          <a:p>
            <a:r>
              <a:rPr lang="en-US" sz="1600" i="1" dirty="0"/>
              <a:t>What is best design for the helical angle? </a:t>
            </a:r>
          </a:p>
          <a:p>
            <a:r>
              <a:rPr lang="en-US" sz="1600" i="1" dirty="0"/>
              <a:t>Any hint for the merit to better SR in the future?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53856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D95FCD7E-4489-4C00-A513-111D2FB33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5944" y="802180"/>
            <a:ext cx="9004905" cy="52536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994002-0877-0E50-6B95-706BE33EE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51" y="1184362"/>
            <a:ext cx="2748992" cy="262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33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637B-787D-CA42-BDD7-6E53EE46E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54" y="200974"/>
            <a:ext cx="10515600" cy="836146"/>
          </a:xfrm>
        </p:spPr>
        <p:txBody>
          <a:bodyPr/>
          <a:lstStyle/>
          <a:p>
            <a:r>
              <a:rPr lang="en-US" dirty="0"/>
              <a:t>Transfer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573C0-59BB-6D50-5C36-344E041D7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353" y="1254874"/>
            <a:ext cx="5582372" cy="493086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Transfer function (point strain)</a:t>
            </a:r>
          </a:p>
          <a:p>
            <a:pPr marL="0" indent="0">
              <a:buNone/>
            </a:pPr>
            <a:r>
              <a:rPr lang="en-US" sz="1800"/>
              <a:t>Evaluated at a single cross section, no averaging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C452A-781A-5D7E-0F63-026244BA8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50" y="2399381"/>
            <a:ext cx="5503171" cy="994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75550C-A5E1-4B0A-F726-15A5D1E56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073" y="3628355"/>
            <a:ext cx="3837681" cy="2541722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C1A3BE-9D49-C944-37D7-954E53629D81}"/>
              </a:ext>
            </a:extLst>
          </p:cNvPr>
          <p:cNvSpPr/>
          <p:nvPr/>
        </p:nvSpPr>
        <p:spPr>
          <a:xfrm>
            <a:off x="3306455" y="4080221"/>
            <a:ext cx="823077" cy="1611786"/>
          </a:xfrm>
          <a:custGeom>
            <a:avLst/>
            <a:gdLst>
              <a:gd name="connsiteX0" fmla="*/ 0 w 1090247"/>
              <a:gd name="connsiteY0" fmla="*/ 1793631 h 1793631"/>
              <a:gd name="connsiteX1" fmla="*/ 0 w 1090247"/>
              <a:gd name="connsiteY1" fmla="*/ 808893 h 1793631"/>
              <a:gd name="connsiteX2" fmla="*/ 1090247 w 1090247"/>
              <a:gd name="connsiteY2" fmla="*/ 0 h 1793631"/>
              <a:gd name="connsiteX3" fmla="*/ 1046285 w 1090247"/>
              <a:gd name="connsiteY3" fmla="*/ 1134208 h 1793631"/>
              <a:gd name="connsiteX4" fmla="*/ 0 w 1090247"/>
              <a:gd name="connsiteY4" fmla="*/ 1793631 h 1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247" h="1793631">
                <a:moveTo>
                  <a:pt x="0" y="1793631"/>
                </a:moveTo>
                <a:lnTo>
                  <a:pt x="0" y="808893"/>
                </a:lnTo>
                <a:lnTo>
                  <a:pt x="1090247" y="0"/>
                </a:lnTo>
                <a:lnTo>
                  <a:pt x="1046285" y="1134208"/>
                </a:lnTo>
                <a:lnTo>
                  <a:pt x="0" y="1793631"/>
                </a:lnTo>
                <a:close/>
              </a:path>
            </a:pathLst>
          </a:custGeom>
          <a:solidFill>
            <a:srgbClr val="848484">
              <a:alpha val="10196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093386-779D-4E54-8DF5-65C29B0912E5}"/>
              </a:ext>
            </a:extLst>
          </p:cNvPr>
          <p:cNvSpPr txBox="1">
            <a:spLocks/>
          </p:cNvSpPr>
          <p:nvPr/>
        </p:nvSpPr>
        <p:spPr>
          <a:xfrm>
            <a:off x="6599963" y="1254872"/>
            <a:ext cx="5257800" cy="4930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Regularized Least-squares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Evaluated for a certain length of the cable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004BBE30-A603-CAC9-9903-B5AD6FC00836}"/>
              </a:ext>
            </a:extLst>
          </p:cNvPr>
          <p:cNvSpPr/>
          <p:nvPr/>
        </p:nvSpPr>
        <p:spPr>
          <a:xfrm rot="7200000">
            <a:off x="3037978" y="3960402"/>
            <a:ext cx="327213" cy="3502768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1DC0F3-1C79-4769-4DAA-EA200318CC86}"/>
              </a:ext>
            </a:extLst>
          </p:cNvPr>
          <p:cNvSpPr txBox="1"/>
          <p:nvPr/>
        </p:nvSpPr>
        <p:spPr>
          <a:xfrm>
            <a:off x="931239" y="5835375"/>
            <a:ext cx="3076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All fiber strains (least-squares)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D51B52-BA92-4C92-97E3-26A169A14147}"/>
              </a:ext>
            </a:extLst>
          </p:cNvPr>
          <p:cNvSpPr txBox="1"/>
          <p:nvPr/>
        </p:nvSpPr>
        <p:spPr>
          <a:xfrm>
            <a:off x="3654514" y="3741667"/>
            <a:ext cx="1376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Cross section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4BC38E-6A3C-B917-BE30-273EA5592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603" y="2082484"/>
            <a:ext cx="4019930" cy="1311639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58F14D71-9CE6-5ADC-2943-18F0C5213234}"/>
              </a:ext>
            </a:extLst>
          </p:cNvPr>
          <p:cNvSpPr/>
          <p:nvPr/>
        </p:nvSpPr>
        <p:spPr>
          <a:xfrm>
            <a:off x="5715754" y="1427816"/>
            <a:ext cx="678931" cy="428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2DC819-5767-D531-B8EC-81A0CC31695F}"/>
              </a:ext>
            </a:extLst>
          </p:cNvPr>
          <p:cNvGrpSpPr/>
          <p:nvPr/>
        </p:nvGrpSpPr>
        <p:grpSpPr>
          <a:xfrm>
            <a:off x="6672524" y="3226906"/>
            <a:ext cx="4629339" cy="3340786"/>
            <a:chOff x="1466661" y="2118511"/>
            <a:chExt cx="4629339" cy="33407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6C2D43E-F503-8BA8-B9DD-84B69510EDA9}"/>
                    </a:ext>
                  </a:extLst>
                </p:cNvPr>
                <p:cNvSpPr txBox="1"/>
                <p:nvPr/>
              </p:nvSpPr>
              <p:spPr>
                <a:xfrm>
                  <a:off x="1466661" y="2118511"/>
                  <a:ext cx="4629339" cy="3340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1600" dirty="0">
                      <a:latin typeface="Cambria Math" panose="02040503050406030204" pitchFamily="18" charset="0"/>
                    </a:rPr>
                    <a:t>Least squares objective: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𝑪𝒔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a14:m>
                  <a:endParaRPr lang="en-US" sz="1600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+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𝑨𝒔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600" b="0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𝑪𝒔𝑪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</m:d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6C2D43E-F503-8BA8-B9DD-84B69510E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6661" y="2118511"/>
                  <a:ext cx="4629339" cy="3340786"/>
                </a:xfrm>
                <a:prstGeom prst="rect">
                  <a:avLst/>
                </a:prstGeom>
                <a:blipFill>
                  <a:blip r:embed="rId5"/>
                  <a:stretch>
                    <a:fillRect l="-7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2BC47E9-6699-6A9B-C273-D433A6FBD38D}"/>
                </a:ext>
              </a:extLst>
            </p:cNvPr>
            <p:cNvSpPr/>
            <p:nvPr/>
          </p:nvSpPr>
          <p:spPr>
            <a:xfrm>
              <a:off x="2391755" y="4928850"/>
              <a:ext cx="2759546" cy="431456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AF9C7CB-12C1-F9F0-D094-FD63BD10F6D6}"/>
              </a:ext>
            </a:extLst>
          </p:cNvPr>
          <p:cNvSpPr/>
          <p:nvPr/>
        </p:nvSpPr>
        <p:spPr>
          <a:xfrm>
            <a:off x="5653754" y="3741667"/>
            <a:ext cx="884494" cy="949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6A7FBB-685D-4219-10F8-2927227F46D5}"/>
              </a:ext>
            </a:extLst>
          </p:cNvPr>
          <p:cNvSpPr/>
          <p:nvPr/>
        </p:nvSpPr>
        <p:spPr>
          <a:xfrm>
            <a:off x="5629857" y="3810125"/>
            <a:ext cx="134277" cy="14267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51B00C-2E66-5FCD-32AF-09697C6A495E}"/>
              </a:ext>
            </a:extLst>
          </p:cNvPr>
          <p:cNvSpPr/>
          <p:nvPr/>
        </p:nvSpPr>
        <p:spPr>
          <a:xfrm>
            <a:off x="6434828" y="3881463"/>
            <a:ext cx="134277" cy="14267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B4E822-93FE-2368-D026-5E957A9B5DF0}"/>
              </a:ext>
            </a:extLst>
          </p:cNvPr>
          <p:cNvSpPr/>
          <p:nvPr/>
        </p:nvSpPr>
        <p:spPr>
          <a:xfrm>
            <a:off x="6028861" y="4661761"/>
            <a:ext cx="134277" cy="14267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406D8E-20E3-AA69-D355-6A46B00E59A7}"/>
              </a:ext>
            </a:extLst>
          </p:cNvPr>
          <p:cNvCxnSpPr/>
          <p:nvPr/>
        </p:nvCxnSpPr>
        <p:spPr>
          <a:xfrm flipV="1">
            <a:off x="6096000" y="3810125"/>
            <a:ext cx="576524" cy="45386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946172-ADC1-BC57-2113-DD192A20D22D}"/>
              </a:ext>
            </a:extLst>
          </p:cNvPr>
          <p:cNvCxnSpPr>
            <a:cxnSpLocks/>
          </p:cNvCxnSpPr>
          <p:nvPr/>
        </p:nvCxnSpPr>
        <p:spPr>
          <a:xfrm flipH="1">
            <a:off x="6073286" y="4263992"/>
            <a:ext cx="43338" cy="82490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B7C246E-B34C-C536-4A5A-47B6803D142B}"/>
              </a:ext>
            </a:extLst>
          </p:cNvPr>
          <p:cNvCxnSpPr>
            <a:cxnSpLocks/>
          </p:cNvCxnSpPr>
          <p:nvPr/>
        </p:nvCxnSpPr>
        <p:spPr>
          <a:xfrm flipH="1" flipV="1">
            <a:off x="5432653" y="3752372"/>
            <a:ext cx="679077" cy="46402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D97044-3083-9354-3D88-A3B9AD8F5DE3}"/>
              </a:ext>
            </a:extLst>
          </p:cNvPr>
          <p:cNvCxnSpPr>
            <a:cxnSpLocks/>
          </p:cNvCxnSpPr>
          <p:nvPr/>
        </p:nvCxnSpPr>
        <p:spPr>
          <a:xfrm flipH="1" flipV="1">
            <a:off x="6094378" y="3122620"/>
            <a:ext cx="17352" cy="109377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2030B5-4C79-B8EE-7FC4-4AE6867B1188}"/>
                  </a:ext>
                </a:extLst>
              </p:cNvPr>
              <p:cNvSpPr txBox="1"/>
              <p:nvPr/>
            </p:nvSpPr>
            <p:spPr>
              <a:xfrm>
                <a:off x="6124404" y="3434212"/>
                <a:ext cx="3115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2030B5-4C79-B8EE-7FC4-4AE6867B1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404" y="3434212"/>
                <a:ext cx="311529" cy="369332"/>
              </a:xfrm>
              <a:prstGeom prst="rect">
                <a:avLst/>
              </a:prstGeom>
              <a:blipFill>
                <a:blip r:embed="rId6"/>
                <a:stretch>
                  <a:fillRect l="-7843" r="-29412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7D3C3C2-2F89-FDDB-D172-38A7A511D586}"/>
                  </a:ext>
                </a:extLst>
              </p:cNvPr>
              <p:cNvSpPr txBox="1"/>
              <p:nvPr/>
            </p:nvSpPr>
            <p:spPr>
              <a:xfrm>
                <a:off x="6121313" y="4137079"/>
                <a:ext cx="3115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7D3C3C2-2F89-FDDB-D172-38A7A511D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313" y="4137079"/>
                <a:ext cx="311529" cy="369332"/>
              </a:xfrm>
              <a:prstGeom prst="rect">
                <a:avLst/>
              </a:prstGeom>
              <a:blipFill>
                <a:blip r:embed="rId7"/>
                <a:stretch>
                  <a:fillRect l="-5882" r="-33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1EA1E33-BB09-C250-B074-548A577FBE30}"/>
              </a:ext>
            </a:extLst>
          </p:cNvPr>
          <p:cNvSpPr/>
          <p:nvPr/>
        </p:nvSpPr>
        <p:spPr>
          <a:xfrm>
            <a:off x="6111089" y="4037846"/>
            <a:ext cx="108642" cy="362138"/>
          </a:xfrm>
          <a:custGeom>
            <a:avLst/>
            <a:gdLst>
              <a:gd name="connsiteX0" fmla="*/ 0 w 108642"/>
              <a:gd name="connsiteY0" fmla="*/ 0 h 362138"/>
              <a:gd name="connsiteX1" fmla="*/ 90535 w 108642"/>
              <a:gd name="connsiteY1" fmla="*/ 54320 h 362138"/>
              <a:gd name="connsiteX2" fmla="*/ 108642 w 108642"/>
              <a:gd name="connsiteY2" fmla="*/ 144855 h 362138"/>
              <a:gd name="connsiteX3" fmla="*/ 90535 w 108642"/>
              <a:gd name="connsiteY3" fmla="*/ 271604 h 362138"/>
              <a:gd name="connsiteX4" fmla="*/ 81481 w 108642"/>
              <a:gd name="connsiteY4" fmla="*/ 298764 h 362138"/>
              <a:gd name="connsiteX5" fmla="*/ 54321 w 108642"/>
              <a:gd name="connsiteY5" fmla="*/ 316871 h 362138"/>
              <a:gd name="connsiteX6" fmla="*/ 18107 w 108642"/>
              <a:gd name="connsiteY6" fmla="*/ 344031 h 362138"/>
              <a:gd name="connsiteX7" fmla="*/ 18107 w 108642"/>
              <a:gd name="connsiteY7" fmla="*/ 362138 h 36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642" h="362138">
                <a:moveTo>
                  <a:pt x="0" y="0"/>
                </a:moveTo>
                <a:cubicBezTo>
                  <a:pt x="30178" y="18107"/>
                  <a:pt x="83633" y="19810"/>
                  <a:pt x="90535" y="54320"/>
                </a:cubicBezTo>
                <a:lnTo>
                  <a:pt x="108642" y="144855"/>
                </a:lnTo>
                <a:cubicBezTo>
                  <a:pt x="102606" y="187105"/>
                  <a:pt x="97952" y="229575"/>
                  <a:pt x="90535" y="271604"/>
                </a:cubicBezTo>
                <a:cubicBezTo>
                  <a:pt x="88877" y="281002"/>
                  <a:pt x="87443" y="291312"/>
                  <a:pt x="81481" y="298764"/>
                </a:cubicBezTo>
                <a:cubicBezTo>
                  <a:pt x="74684" y="307260"/>
                  <a:pt x="63175" y="310547"/>
                  <a:pt x="54321" y="316871"/>
                </a:cubicBezTo>
                <a:cubicBezTo>
                  <a:pt x="42043" y="325641"/>
                  <a:pt x="27533" y="332248"/>
                  <a:pt x="18107" y="344031"/>
                </a:cubicBezTo>
                <a:cubicBezTo>
                  <a:pt x="14337" y="348744"/>
                  <a:pt x="18107" y="356102"/>
                  <a:pt x="18107" y="36213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194215F-3801-3262-EFC2-5407E4376B3E}"/>
              </a:ext>
            </a:extLst>
          </p:cNvPr>
          <p:cNvSpPr/>
          <p:nvPr/>
        </p:nvSpPr>
        <p:spPr>
          <a:xfrm>
            <a:off x="6120143" y="3902044"/>
            <a:ext cx="172015" cy="172015"/>
          </a:xfrm>
          <a:custGeom>
            <a:avLst/>
            <a:gdLst>
              <a:gd name="connsiteX0" fmla="*/ 0 w 172015"/>
              <a:gd name="connsiteY0" fmla="*/ 0 h 172015"/>
              <a:gd name="connsiteX1" fmla="*/ 45267 w 172015"/>
              <a:gd name="connsiteY1" fmla="*/ 18106 h 172015"/>
              <a:gd name="connsiteX2" fmla="*/ 117695 w 172015"/>
              <a:gd name="connsiteY2" fmla="*/ 54320 h 172015"/>
              <a:gd name="connsiteX3" fmla="*/ 162962 w 172015"/>
              <a:gd name="connsiteY3" fmla="*/ 126748 h 172015"/>
              <a:gd name="connsiteX4" fmla="*/ 172015 w 172015"/>
              <a:gd name="connsiteY4" fmla="*/ 172015 h 172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15" h="172015">
                <a:moveTo>
                  <a:pt x="0" y="0"/>
                </a:moveTo>
                <a:cubicBezTo>
                  <a:pt x="15089" y="6035"/>
                  <a:pt x="31061" y="10214"/>
                  <a:pt x="45267" y="18106"/>
                </a:cubicBezTo>
                <a:cubicBezTo>
                  <a:pt x="120816" y="60078"/>
                  <a:pt x="42614" y="35551"/>
                  <a:pt x="117695" y="54320"/>
                </a:cubicBezTo>
                <a:cubicBezTo>
                  <a:pt x="149913" y="86539"/>
                  <a:pt x="148265" y="77759"/>
                  <a:pt x="162962" y="126748"/>
                </a:cubicBezTo>
                <a:cubicBezTo>
                  <a:pt x="167384" y="141487"/>
                  <a:pt x="172015" y="172015"/>
                  <a:pt x="172015" y="17201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12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E866-135F-25EA-872E-A8A3AA1A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83" y="175199"/>
            <a:ext cx="10515600" cy="836146"/>
          </a:xfrm>
        </p:spPr>
        <p:txBody>
          <a:bodyPr/>
          <a:lstStyle/>
          <a:p>
            <a:r>
              <a:rPr lang="en-US" dirty="0"/>
              <a:t>Least-squares Formulation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92F21-D696-54FA-FE6E-9166D605B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83" y="1509012"/>
            <a:ext cx="4364179" cy="28116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83CC1C-4CEC-D48F-A01A-23BF3FF05E9A}"/>
              </a:ext>
            </a:extLst>
          </p:cNvPr>
          <p:cNvSpPr txBox="1"/>
          <p:nvPr/>
        </p:nvSpPr>
        <p:spPr>
          <a:xfrm>
            <a:off x="370783" y="965734"/>
            <a:ext cx="4699034" cy="5232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Cable length (L) is discretized into nodes.</a:t>
            </a:r>
          </a:p>
          <a:p>
            <a:r>
              <a:rPr lang="en-US" sz="1400" dirty="0">
                <a:solidFill>
                  <a:srgbClr val="C00000"/>
                </a:solidFill>
              </a:rPr>
              <a:t>Nodal variables are interpolated using a linear function</a:t>
            </a:r>
            <a:endParaRPr lang="en-US" sz="14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9861D5-BF93-B7C8-9BD5-4A1A2FFF5310}"/>
                  </a:ext>
                </a:extLst>
              </p:cNvPr>
              <p:cNvSpPr txBox="1"/>
              <p:nvPr/>
            </p:nvSpPr>
            <p:spPr>
              <a:xfrm>
                <a:off x="5358313" y="860705"/>
                <a:ext cx="6651560" cy="3445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b="1" dirty="0">
                    <a:latin typeface="Cambria Math" panose="02040503050406030204" pitchFamily="18" charset="0"/>
                  </a:rPr>
                  <a:t>Integrate over spatial resolution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</m:oMath>
                  </m:oMathPara>
                </a14:m>
                <a:endParaRPr lang="en-US" sz="1400" b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supHide m:val="on"/>
                          <m:ctrlPr>
                            <a:rPr lang="en-US" altLang="ja-JP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altLang="ja-JP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400" i="1">
                                  <a:latin typeface="Cambria Math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ja-JP" sz="1400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ja-JP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sz="1400">
                                      <a:latin typeface="Cambria Math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altLang="ja-JP" sz="1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ja-JP" altLang="en-US" sz="1400" i="1">
                                  <a:latin typeface="Cambria Math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  <m:func>
                            <m:func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ja-JP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sz="1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altLang="ja-JP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func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func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400" b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b="1" dirty="0">
                    <a:latin typeface="Cambria Math" panose="02040503050406030204" pitchFamily="18" charset="0"/>
                  </a:rPr>
                  <a:t>Interpolation functions in fiber coord. system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1400" b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1600" b="0" dirty="0">
                    <a:latin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b="0" dirty="0">
                    <a:latin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ssuming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b="0" dirty="0">
                    <a:latin typeface="Cambria Math" panose="02040503050406030204" pitchFamily="18" charset="0"/>
                  </a:rPr>
                  <a:t>, integration by trapezoidal rule yields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1400" b="0" dirty="0">
                    <a:latin typeface="Cambria Math" panose="02040503050406030204" pitchFamily="18" charset="0"/>
                  </a:rPr>
                  <a:t> at center integration point.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Then , fiber strain at the centroid of element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1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with nodes (1) and (2) is: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9861D5-BF93-B7C8-9BD5-4A1A2FFF5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313" y="860705"/>
                <a:ext cx="6651560" cy="3445430"/>
              </a:xfrm>
              <a:prstGeom prst="rect">
                <a:avLst/>
              </a:prstGeom>
              <a:blipFill>
                <a:blip r:embed="rId3"/>
                <a:stretch>
                  <a:fillRect l="-275" b="-1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CC50EE-1728-3696-E53F-A568A180EAED}"/>
                  </a:ext>
                </a:extLst>
              </p:cNvPr>
              <p:cNvSpPr txBox="1"/>
              <p:nvPr/>
            </p:nvSpPr>
            <p:spPr>
              <a:xfrm>
                <a:off x="5258724" y="1785864"/>
                <a:ext cx="2344103" cy="30194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rgbClr val="C00000"/>
                    </a:solidFill>
                  </a:rPr>
                  <a:t> are functions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CC50EE-1728-3696-E53F-A568A180E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724" y="1785864"/>
                <a:ext cx="2344103" cy="301942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A4559E-35EF-E666-2DE9-FF87CA00CB86}"/>
                  </a:ext>
                </a:extLst>
              </p:cNvPr>
              <p:cNvSpPr txBox="1"/>
              <p:nvPr/>
            </p:nvSpPr>
            <p:spPr>
              <a:xfrm>
                <a:off x="198890" y="4504715"/>
                <a:ext cx="11558256" cy="23005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</m:num>
                            <m:den>
                              <m:eqArr>
                                <m:eqArr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(3)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(4)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eqAr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altLang="ja-JP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altLang="ja-JP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ja-JP" sz="1400">
                                                <a:latin typeface="Cambria Math"/>
                                              </a:rPr>
                                              <m:t>sin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14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ja-JP" altLang="en-US" sz="1400" i="1">
                                            <a:latin typeface="Cambria Math"/>
                                          </a:rPr>
                                          <m:t>𝛼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func>
                                      <m:func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func>
                                      <m:func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func>
                                          <m:funcPr>
                                            <m:ctrlPr>
                                              <a:rPr lang="en-US" altLang="ja-JP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sSup>
                                              <m:sSupPr>
                                                <m:ctrlPr>
                                                  <a:rPr lang="en-US" altLang="ja-JP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1400">
                                                    <a:latin typeface="Cambria Math"/>
                                                  </a:rPr>
                                                  <m:t>sin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ja-JP" sz="1400" i="1"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fName>
                                          <m:e>
                                            <m:r>
                                              <a:rPr lang="ja-JP" altLang="en-US" sz="1400" i="1">
                                                <a:latin typeface="Cambria Math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d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func>
                                      <m:func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func>
                                          <m:funcPr>
                                            <m:ctrlPr>
                                              <a:rPr lang="en-US" altLang="ja-JP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sSup>
                                              <m:sSupPr>
                                                <m:ctrlPr>
                                                  <a:rPr lang="en-US" altLang="ja-JP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1400">
                                                    <a:latin typeface="Cambria Math"/>
                                                  </a:rPr>
                                                  <m:t>sin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ja-JP" sz="1400" i="1"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fName>
                                          <m:e>
                                            <m:r>
                                              <a:rPr lang="ja-JP" altLang="en-US" sz="1400" i="1">
                                                <a:latin typeface="Cambria Math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d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4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altLang="ja-JP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p>
                                                <m:sSupPr>
                                                  <m:ctrlPr>
                                                    <a:rPr lang="en-US" altLang="ja-JP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ja-JP" sz="1400">
                                                      <a:latin typeface="Cambria Math"/>
                                                    </a:rPr>
                                                    <m:t>sin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ja-JP" sz="1400" i="1">
                                                      <a:latin typeface="Cambria Math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fName>
                                            <m:e>
                                              <m:r>
                                                <a:rPr lang="ja-JP" altLang="en-US" sz="1400" i="1">
                                                  <a:latin typeface="Cambria Math"/>
                                                </a:rPr>
                                                <m:t>𝛼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p>
                                                <m:sSup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4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40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func>
                                                <m:funcPr>
                                                  <m:ctrlPr>
                                                    <a:rPr lang="en-US" altLang="ja-JP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sSup>
                                                    <m:sSupPr>
                                                      <m:ctrlPr>
                                                        <a:rPr lang="en-US" altLang="ja-JP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ja-JP" sz="1400">
                                                          <a:latin typeface="Cambria Math"/>
                                                        </a:rPr>
                                                        <m:t>sin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ja-JP" sz="1400" i="1">
                                                          <a:latin typeface="Cambria Math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fName>
                                                <m:e>
                                                  <m:r>
                                                    <a:rPr lang="ja-JP" altLang="en-US" sz="1400" i="1">
                                                      <a:latin typeface="Cambria Math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func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  <m:sub>
                                                  <m:d>
                                                    <m:dPr>
                                                      <m:ctrlPr>
                                                        <a:rPr lang="en-US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</m:d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func>
                                                <m:funcPr>
                                                  <m:ctrlPr>
                                                    <a:rPr lang="en-US" altLang="ja-JP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sSup>
                                                    <m:sSupPr>
                                                      <m:ctrlPr>
                                                        <a:rPr lang="en-US" altLang="ja-JP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ja-JP" sz="1400">
                                                          <a:latin typeface="Cambria Math"/>
                                                        </a:rPr>
                                                        <m:t>sin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ja-JP" sz="1400" i="1">
                                                          <a:latin typeface="Cambria Math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fName>
                                                <m:e>
                                                  <m:r>
                                                    <a:rPr lang="ja-JP" altLang="en-US" sz="1400" i="1">
                                                      <a:latin typeface="Cambria Math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func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  <m:sub>
                                                  <m:d>
                                                    <m:d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</m:d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altLang="ja-JP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altLang="ja-JP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ja-JP" sz="1400">
                                                <a:latin typeface="Cambria Math"/>
                                              </a:rPr>
                                              <m:t>sin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14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ja-JP" altLang="en-US" sz="1400" i="1">
                                            <a:latin typeface="Cambria Math"/>
                                          </a:rPr>
                                          <m:t>𝛼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func>
                                          <m:funcPr>
                                            <m:ctrlPr>
                                              <a:rPr lang="en-US" altLang="ja-JP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sSup>
                                              <m:sSupPr>
                                                <m:ctrlPr>
                                                  <a:rPr lang="en-US" altLang="ja-JP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1400">
                                                    <a:latin typeface="Cambria Math"/>
                                                  </a:rPr>
                                                  <m:t>sin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ja-JP" sz="1400" i="1"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fName>
                                          <m:e>
                                            <m:r>
                                              <a:rPr lang="ja-JP" altLang="en-US" sz="1400" i="1">
                                                <a:latin typeface="Cambria Math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ctrlPr>
                                                  <a:rPr 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d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func>
                                          <m:funcPr>
                                            <m:ctrlPr>
                                              <a:rPr lang="en-US" altLang="ja-JP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sSup>
                                              <m:sSupPr>
                                                <m:ctrlPr>
                                                  <a:rPr lang="en-US" altLang="ja-JP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1400">
                                                    <a:latin typeface="Cambria Math"/>
                                                  </a:rPr>
                                                  <m:t>sin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ja-JP" sz="1400" i="1"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fName>
                                          <m:e>
                                            <m:r>
                                              <a:rPr lang="ja-JP" altLang="en-US" sz="1400" i="1">
                                                <a:latin typeface="Cambria Math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ctrlPr>
                                                  <a:rPr 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d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4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altLang="ja-JP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p>
                                                <m:sSupPr>
                                                  <m:ctrlPr>
                                                    <a:rPr lang="en-US" altLang="ja-JP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ja-JP" sz="1400">
                                                      <a:latin typeface="Cambria Math"/>
                                                    </a:rPr>
                                                    <m:t>sin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ja-JP" sz="1400" i="1">
                                                      <a:latin typeface="Cambria Math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fName>
                                            <m:e>
                                              <m:r>
                                                <a:rPr lang="ja-JP" altLang="en-US" sz="1400" i="1">
                                                  <a:latin typeface="Cambria Math"/>
                                                </a:rPr>
                                                <m:t>𝛼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p>
                                                <m:sSup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4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40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func>
                                                <m:funcPr>
                                                  <m:ctrlPr>
                                                    <a:rPr lang="en-US" altLang="ja-JP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sSup>
                                                    <m:sSupPr>
                                                      <m:ctrlPr>
                                                        <a:rPr lang="en-US" altLang="ja-JP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ja-JP" sz="1400">
                                                          <a:latin typeface="Cambria Math"/>
                                                        </a:rPr>
                                                        <m:t>sin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ja-JP" sz="1400" i="1">
                                                          <a:latin typeface="Cambria Math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fName>
                                                <m:e>
                                                  <m:r>
                                                    <a:rPr lang="ja-JP" altLang="en-US" sz="1400" i="1">
                                                      <a:latin typeface="Cambria Math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func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  <m:sub>
                                                  <m:d>
                                                    <m:dPr>
                                                      <m:ctrlPr>
                                                        <a:rPr lang="en-US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e>
                                                  </m:d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func>
                                                <m:funcPr>
                                                  <m:ctrlPr>
                                                    <a:rPr lang="en-US" altLang="ja-JP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sSup>
                                                    <m:sSupPr>
                                                      <m:ctrlPr>
                                                        <a:rPr lang="en-US" altLang="ja-JP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ja-JP" sz="1400">
                                                          <a:latin typeface="Cambria Math"/>
                                                        </a:rPr>
                                                        <m:t>sin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ja-JP" sz="1400" i="1">
                                                          <a:latin typeface="Cambria Math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fName>
                                                <m:e>
                                                  <m:r>
                                                    <a:rPr lang="ja-JP" altLang="en-US" sz="1400" i="1">
                                                      <a:latin typeface="Cambria Math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func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  <m:sub>
                                                  <m:d>
                                                    <m:d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e>
                                                  </m:d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altLang="ja-JP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altLang="ja-JP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ja-JP" sz="1400">
                                                <a:latin typeface="Cambria Math"/>
                                              </a:rPr>
                                              <m:t>sin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14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ja-JP" altLang="en-US" sz="1400" i="1">
                                            <a:latin typeface="Cambria Math"/>
                                          </a:rPr>
                                          <m:t>𝛼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func>
                                          <m:funcPr>
                                            <m:ctrlPr>
                                              <a:rPr lang="en-US" altLang="ja-JP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sSup>
                                              <m:sSupPr>
                                                <m:ctrlPr>
                                                  <a:rPr lang="en-US" altLang="ja-JP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1400">
                                                    <a:latin typeface="Cambria Math"/>
                                                  </a:rPr>
                                                  <m:t>sin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ja-JP" sz="1400" i="1"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fName>
                                          <m:e>
                                            <m:r>
                                              <a:rPr lang="ja-JP" altLang="en-US" sz="1400" i="1">
                                                <a:latin typeface="Cambria Math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ctrlPr>
                                                  <a:rPr 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e>
                                            </m:d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func>
                                          <m:funcPr>
                                            <m:ctrlPr>
                                              <a:rPr lang="en-US" altLang="ja-JP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sSup>
                                              <m:sSupPr>
                                                <m:ctrlPr>
                                                  <a:rPr lang="en-US" altLang="ja-JP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1400">
                                                    <a:latin typeface="Cambria Math"/>
                                                  </a:rPr>
                                                  <m:t>sin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ja-JP" sz="1400" i="1"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fName>
                                          <m:e>
                                            <m:r>
                                              <a:rPr lang="ja-JP" altLang="en-US" sz="1400" i="1">
                                                <a:latin typeface="Cambria Math"/>
                                              </a:rPr>
                                              <m:t>𝛼</m:t>
                                            </m:r>
                                          </m:e>
                                        </m:func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ctrlPr>
                                                  <a:rPr 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e>
                                            </m:d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4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altLang="ja-JP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p>
                                                <m:sSupPr>
                                                  <m:ctrlPr>
                                                    <a:rPr lang="en-US" altLang="ja-JP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ja-JP" sz="1400">
                                                      <a:latin typeface="Cambria Math"/>
                                                    </a:rPr>
                                                    <m:t>sin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ja-JP" sz="1400" i="1">
                                                      <a:latin typeface="Cambria Math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fName>
                                            <m:e>
                                              <m:r>
                                                <a:rPr lang="ja-JP" altLang="en-US" sz="1400" i="1">
                                                  <a:latin typeface="Cambria Math"/>
                                                </a:rPr>
                                                <m:t>𝛼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p>
                                                <m:sSup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4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40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func>
                                                <m:funcPr>
                                                  <m:ctrlPr>
                                                    <a:rPr lang="en-US" altLang="ja-JP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sSup>
                                                    <m:sSupPr>
                                                      <m:ctrlPr>
                                                        <a:rPr lang="en-US" altLang="ja-JP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ja-JP" sz="1400">
                                                          <a:latin typeface="Cambria Math"/>
                                                        </a:rPr>
                                                        <m:t>sin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ja-JP" sz="1400" i="1">
                                                          <a:latin typeface="Cambria Math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fName>
                                                <m:e>
                                                  <m:r>
                                                    <a:rPr lang="ja-JP" altLang="en-US" sz="1400" i="1">
                                                      <a:latin typeface="Cambria Math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func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  <m:sub>
                                                  <m:d>
                                                    <m:dPr>
                                                      <m:ctrlPr>
                                                        <a:rPr lang="en-US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e>
                                                  </m:d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func>
                                                <m:funcPr>
                                                  <m:ctrlPr>
                                                    <a:rPr lang="en-US" altLang="ja-JP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sSup>
                                                    <m:sSupPr>
                                                      <m:ctrlPr>
                                                        <a:rPr lang="en-US" altLang="ja-JP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ja-JP" sz="1400">
                                                          <a:latin typeface="Cambria Math"/>
                                                        </a:rPr>
                                                        <m:t>sin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ja-JP" sz="1400" i="1">
                                                          <a:latin typeface="Cambria Math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fName>
                                                <m:e>
                                                  <m:r>
                                                    <a:rPr lang="ja-JP" altLang="en-US" sz="1400" i="1">
                                                      <a:latin typeface="Cambria Math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func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  <m:sub>
                                                  <m:d>
                                                    <m:d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e>
                                                  </m:d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ja-JP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ja-JP" sz="1400" b="0" i="1" smtClean="0"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0    </m:t>
                                    </m:r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    0</m:t>
                                    </m:r>
                                  </m:e>
                                </m:mr>
                              </m: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ja-JP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ja-JP" sz="1400" b="0" i="1" smtClean="0"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num>
                            <m:den>
                              <m:eqArr>
                                <m:eqArrPr>
                                  <m:ctrlP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A4559E-35EF-E666-2DE9-FF87CA00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90" y="4504715"/>
                <a:ext cx="11558256" cy="23005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9A5AE41-F95E-5755-1FD6-4E7F218F3E15}"/>
              </a:ext>
            </a:extLst>
          </p:cNvPr>
          <p:cNvSpPr txBox="1"/>
          <p:nvPr/>
        </p:nvSpPr>
        <p:spPr>
          <a:xfrm>
            <a:off x="370783" y="6036470"/>
            <a:ext cx="9159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Subscript (n) refers to fiber number and superscript (n) refers to node number.</a:t>
            </a:r>
          </a:p>
          <a:p>
            <a:r>
              <a:rPr lang="en-US" sz="1200" dirty="0"/>
              <a:t>For center fiber (4), measurements are not located at the element centroids. Use interpolated fiber strains to simplify the formulation.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952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2A5D4-93E8-D155-889D-5E89C0F2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Gauge length and SR in chirp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C4923CA-7059-9907-A59E-8176A75404F6}"/>
              </a:ext>
            </a:extLst>
          </p:cNvPr>
          <p:cNvSpPr/>
          <p:nvPr/>
        </p:nvSpPr>
        <p:spPr>
          <a:xfrm>
            <a:off x="2933322" y="1426800"/>
            <a:ext cx="3938258" cy="809406"/>
          </a:xfrm>
          <a:custGeom>
            <a:avLst/>
            <a:gdLst>
              <a:gd name="connsiteX0" fmla="*/ 0 w 2571185"/>
              <a:gd name="connsiteY0" fmla="*/ 492535 h 809406"/>
              <a:gd name="connsiteX1" fmla="*/ 81482 w 2571185"/>
              <a:gd name="connsiteY1" fmla="*/ 411054 h 809406"/>
              <a:gd name="connsiteX2" fmla="*/ 126749 w 2571185"/>
              <a:gd name="connsiteY2" fmla="*/ 374840 h 809406"/>
              <a:gd name="connsiteX3" fmla="*/ 217284 w 2571185"/>
              <a:gd name="connsiteY3" fmla="*/ 302412 h 809406"/>
              <a:gd name="connsiteX4" fmla="*/ 244444 w 2571185"/>
              <a:gd name="connsiteY4" fmla="*/ 266198 h 809406"/>
              <a:gd name="connsiteX5" fmla="*/ 298765 w 2571185"/>
              <a:gd name="connsiteY5" fmla="*/ 248091 h 809406"/>
              <a:gd name="connsiteX6" fmla="*/ 380246 w 2571185"/>
              <a:gd name="connsiteY6" fmla="*/ 211877 h 809406"/>
              <a:gd name="connsiteX7" fmla="*/ 606583 w 2571185"/>
              <a:gd name="connsiteY7" fmla="*/ 229984 h 809406"/>
              <a:gd name="connsiteX8" fmla="*/ 651850 w 2571185"/>
              <a:gd name="connsiteY8" fmla="*/ 248091 h 809406"/>
              <a:gd name="connsiteX9" fmla="*/ 679010 w 2571185"/>
              <a:gd name="connsiteY9" fmla="*/ 284305 h 809406"/>
              <a:gd name="connsiteX10" fmla="*/ 742385 w 2571185"/>
              <a:gd name="connsiteY10" fmla="*/ 347679 h 809406"/>
              <a:gd name="connsiteX11" fmla="*/ 787652 w 2571185"/>
              <a:gd name="connsiteY11" fmla="*/ 429161 h 809406"/>
              <a:gd name="connsiteX12" fmla="*/ 796705 w 2571185"/>
              <a:gd name="connsiteY12" fmla="*/ 456321 h 809406"/>
              <a:gd name="connsiteX13" fmla="*/ 805759 w 2571185"/>
              <a:gd name="connsiteY13" fmla="*/ 501588 h 809406"/>
              <a:gd name="connsiteX14" fmla="*/ 832919 w 2571185"/>
              <a:gd name="connsiteY14" fmla="*/ 537802 h 809406"/>
              <a:gd name="connsiteX15" fmla="*/ 905347 w 2571185"/>
              <a:gd name="connsiteY15" fmla="*/ 628337 h 809406"/>
              <a:gd name="connsiteX16" fmla="*/ 941561 w 2571185"/>
              <a:gd name="connsiteY16" fmla="*/ 691711 h 809406"/>
              <a:gd name="connsiteX17" fmla="*/ 968721 w 2571185"/>
              <a:gd name="connsiteY17" fmla="*/ 746032 h 809406"/>
              <a:gd name="connsiteX18" fmla="*/ 986828 w 2571185"/>
              <a:gd name="connsiteY18" fmla="*/ 773192 h 809406"/>
              <a:gd name="connsiteX19" fmla="*/ 1077363 w 2571185"/>
              <a:gd name="connsiteY19" fmla="*/ 809406 h 809406"/>
              <a:gd name="connsiteX20" fmla="*/ 1131684 w 2571185"/>
              <a:gd name="connsiteY20" fmla="*/ 800353 h 809406"/>
              <a:gd name="connsiteX21" fmla="*/ 1158844 w 2571185"/>
              <a:gd name="connsiteY21" fmla="*/ 791299 h 809406"/>
              <a:gd name="connsiteX22" fmla="*/ 1231272 w 2571185"/>
              <a:gd name="connsiteY22" fmla="*/ 773192 h 809406"/>
              <a:gd name="connsiteX23" fmla="*/ 1312753 w 2571185"/>
              <a:gd name="connsiteY23" fmla="*/ 682658 h 809406"/>
              <a:gd name="connsiteX24" fmla="*/ 1339913 w 2571185"/>
              <a:gd name="connsiteY24" fmla="*/ 655497 h 809406"/>
              <a:gd name="connsiteX25" fmla="*/ 1367074 w 2571185"/>
              <a:gd name="connsiteY25" fmla="*/ 619283 h 809406"/>
              <a:gd name="connsiteX26" fmla="*/ 1394234 w 2571185"/>
              <a:gd name="connsiteY26" fmla="*/ 601176 h 809406"/>
              <a:gd name="connsiteX27" fmla="*/ 1430448 w 2571185"/>
              <a:gd name="connsiteY27" fmla="*/ 564963 h 809406"/>
              <a:gd name="connsiteX28" fmla="*/ 1457608 w 2571185"/>
              <a:gd name="connsiteY28" fmla="*/ 510642 h 809406"/>
              <a:gd name="connsiteX29" fmla="*/ 1475715 w 2571185"/>
              <a:gd name="connsiteY29" fmla="*/ 483481 h 809406"/>
              <a:gd name="connsiteX30" fmla="*/ 1566250 w 2571185"/>
              <a:gd name="connsiteY30" fmla="*/ 338626 h 809406"/>
              <a:gd name="connsiteX31" fmla="*/ 1584357 w 2571185"/>
              <a:gd name="connsiteY31" fmla="*/ 293359 h 809406"/>
              <a:gd name="connsiteX32" fmla="*/ 1611517 w 2571185"/>
              <a:gd name="connsiteY32" fmla="*/ 193770 h 809406"/>
              <a:gd name="connsiteX33" fmla="*/ 1656785 w 2571185"/>
              <a:gd name="connsiteY33" fmla="*/ 121343 h 809406"/>
              <a:gd name="connsiteX34" fmla="*/ 1692998 w 2571185"/>
              <a:gd name="connsiteY34" fmla="*/ 57968 h 809406"/>
              <a:gd name="connsiteX35" fmla="*/ 1729212 w 2571185"/>
              <a:gd name="connsiteY35" fmla="*/ 94182 h 809406"/>
              <a:gd name="connsiteX36" fmla="*/ 1765426 w 2571185"/>
              <a:gd name="connsiteY36" fmla="*/ 121343 h 809406"/>
              <a:gd name="connsiteX37" fmla="*/ 1774480 w 2571185"/>
              <a:gd name="connsiteY37" fmla="*/ 166610 h 809406"/>
              <a:gd name="connsiteX38" fmla="*/ 1792586 w 2571185"/>
              <a:gd name="connsiteY38" fmla="*/ 266198 h 809406"/>
              <a:gd name="connsiteX39" fmla="*/ 1810693 w 2571185"/>
              <a:gd name="connsiteY39" fmla="*/ 320519 h 809406"/>
              <a:gd name="connsiteX40" fmla="*/ 1819747 w 2571185"/>
              <a:gd name="connsiteY40" fmla="*/ 365786 h 809406"/>
              <a:gd name="connsiteX41" fmla="*/ 1846907 w 2571185"/>
              <a:gd name="connsiteY41" fmla="*/ 447267 h 809406"/>
              <a:gd name="connsiteX42" fmla="*/ 1855961 w 2571185"/>
              <a:gd name="connsiteY42" fmla="*/ 474428 h 809406"/>
              <a:gd name="connsiteX43" fmla="*/ 1865014 w 2571185"/>
              <a:gd name="connsiteY43" fmla="*/ 510642 h 809406"/>
              <a:gd name="connsiteX44" fmla="*/ 1883121 w 2571185"/>
              <a:gd name="connsiteY44" fmla="*/ 564963 h 809406"/>
              <a:gd name="connsiteX45" fmla="*/ 1892175 w 2571185"/>
              <a:gd name="connsiteY45" fmla="*/ 592123 h 809406"/>
              <a:gd name="connsiteX46" fmla="*/ 1910282 w 2571185"/>
              <a:gd name="connsiteY46" fmla="*/ 664551 h 809406"/>
              <a:gd name="connsiteX47" fmla="*/ 1928388 w 2571185"/>
              <a:gd name="connsiteY47" fmla="*/ 718871 h 809406"/>
              <a:gd name="connsiteX48" fmla="*/ 2027977 w 2571185"/>
              <a:gd name="connsiteY48" fmla="*/ 764139 h 809406"/>
              <a:gd name="connsiteX49" fmla="*/ 2055137 w 2571185"/>
              <a:gd name="connsiteY49" fmla="*/ 746032 h 809406"/>
              <a:gd name="connsiteX50" fmla="*/ 2082297 w 2571185"/>
              <a:gd name="connsiteY50" fmla="*/ 664551 h 809406"/>
              <a:gd name="connsiteX51" fmla="*/ 2091351 w 2571185"/>
              <a:gd name="connsiteY51" fmla="*/ 619283 h 809406"/>
              <a:gd name="connsiteX52" fmla="*/ 2118511 w 2571185"/>
              <a:gd name="connsiteY52" fmla="*/ 320519 h 809406"/>
              <a:gd name="connsiteX53" fmla="*/ 2127565 w 2571185"/>
              <a:gd name="connsiteY53" fmla="*/ 293359 h 809406"/>
              <a:gd name="connsiteX54" fmla="*/ 2136618 w 2571185"/>
              <a:gd name="connsiteY54" fmla="*/ 248091 h 809406"/>
              <a:gd name="connsiteX55" fmla="*/ 2154725 w 2571185"/>
              <a:gd name="connsiteY55" fmla="*/ 175664 h 809406"/>
              <a:gd name="connsiteX56" fmla="*/ 2163779 w 2571185"/>
              <a:gd name="connsiteY56" fmla="*/ 139450 h 809406"/>
              <a:gd name="connsiteX57" fmla="*/ 2172832 w 2571185"/>
              <a:gd name="connsiteY57" fmla="*/ 3648 h 809406"/>
              <a:gd name="connsiteX58" fmla="*/ 2209046 w 2571185"/>
              <a:gd name="connsiteY58" fmla="*/ 30808 h 809406"/>
              <a:gd name="connsiteX59" fmla="*/ 2227153 w 2571185"/>
              <a:gd name="connsiteY59" fmla="*/ 67022 h 809406"/>
              <a:gd name="connsiteX60" fmla="*/ 2236206 w 2571185"/>
              <a:gd name="connsiteY60" fmla="*/ 646444 h 809406"/>
              <a:gd name="connsiteX61" fmla="*/ 2263367 w 2571185"/>
              <a:gd name="connsiteY61" fmla="*/ 773192 h 809406"/>
              <a:gd name="connsiteX62" fmla="*/ 2299581 w 2571185"/>
              <a:gd name="connsiteY62" fmla="*/ 782246 h 809406"/>
              <a:gd name="connsiteX63" fmla="*/ 2326741 w 2571185"/>
              <a:gd name="connsiteY63" fmla="*/ 764139 h 809406"/>
              <a:gd name="connsiteX64" fmla="*/ 2353901 w 2571185"/>
              <a:gd name="connsiteY64" fmla="*/ 664551 h 809406"/>
              <a:gd name="connsiteX65" fmla="*/ 2362955 w 2571185"/>
              <a:gd name="connsiteY65" fmla="*/ 374840 h 809406"/>
              <a:gd name="connsiteX66" fmla="*/ 2372008 w 2571185"/>
              <a:gd name="connsiteY66" fmla="*/ 338626 h 809406"/>
              <a:gd name="connsiteX67" fmla="*/ 2399169 w 2571185"/>
              <a:gd name="connsiteY67" fmla="*/ 220931 h 809406"/>
              <a:gd name="connsiteX68" fmla="*/ 2408222 w 2571185"/>
              <a:gd name="connsiteY68" fmla="*/ 94182 h 809406"/>
              <a:gd name="connsiteX69" fmla="*/ 2426329 w 2571185"/>
              <a:gd name="connsiteY69" fmla="*/ 139450 h 809406"/>
              <a:gd name="connsiteX70" fmla="*/ 2435383 w 2571185"/>
              <a:gd name="connsiteY70" fmla="*/ 284305 h 809406"/>
              <a:gd name="connsiteX71" fmla="*/ 2444436 w 2571185"/>
              <a:gd name="connsiteY71" fmla="*/ 392947 h 809406"/>
              <a:gd name="connsiteX72" fmla="*/ 2453489 w 2571185"/>
              <a:gd name="connsiteY72" fmla="*/ 574016 h 809406"/>
              <a:gd name="connsiteX73" fmla="*/ 2471596 w 2571185"/>
              <a:gd name="connsiteY73" fmla="*/ 746032 h 809406"/>
              <a:gd name="connsiteX74" fmla="*/ 2480650 w 2571185"/>
              <a:gd name="connsiteY74" fmla="*/ 492535 h 809406"/>
              <a:gd name="connsiteX75" fmla="*/ 2489703 w 2571185"/>
              <a:gd name="connsiteY75" fmla="*/ 293359 h 809406"/>
              <a:gd name="connsiteX76" fmla="*/ 2498757 w 2571185"/>
              <a:gd name="connsiteY76" fmla="*/ 184717 h 809406"/>
              <a:gd name="connsiteX77" fmla="*/ 2516864 w 2571185"/>
              <a:gd name="connsiteY77" fmla="*/ 48915 h 809406"/>
              <a:gd name="connsiteX78" fmla="*/ 2525917 w 2571185"/>
              <a:gd name="connsiteY78" fmla="*/ 229984 h 809406"/>
              <a:gd name="connsiteX79" fmla="*/ 2534971 w 2571185"/>
              <a:gd name="connsiteY79" fmla="*/ 311466 h 809406"/>
              <a:gd name="connsiteX80" fmla="*/ 2544024 w 2571185"/>
              <a:gd name="connsiteY80" fmla="*/ 718871 h 809406"/>
              <a:gd name="connsiteX81" fmla="*/ 2571185 w 2571185"/>
              <a:gd name="connsiteY81" fmla="*/ 736978 h 809406"/>
              <a:gd name="connsiteX82" fmla="*/ 2571185 w 2571185"/>
              <a:gd name="connsiteY82" fmla="*/ 746032 h 80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571185" h="809406">
                <a:moveTo>
                  <a:pt x="0" y="492535"/>
                </a:moveTo>
                <a:cubicBezTo>
                  <a:pt x="27161" y="465375"/>
                  <a:pt x="53335" y="437191"/>
                  <a:pt x="81482" y="411054"/>
                </a:cubicBezTo>
                <a:cubicBezTo>
                  <a:pt x="95642" y="397905"/>
                  <a:pt x="112505" y="387897"/>
                  <a:pt x="126749" y="374840"/>
                </a:cubicBezTo>
                <a:cubicBezTo>
                  <a:pt x="206888" y="301379"/>
                  <a:pt x="158581" y="321980"/>
                  <a:pt x="217284" y="302412"/>
                </a:cubicBezTo>
                <a:cubicBezTo>
                  <a:pt x="226337" y="290341"/>
                  <a:pt x="231889" y="274568"/>
                  <a:pt x="244444" y="266198"/>
                </a:cubicBezTo>
                <a:cubicBezTo>
                  <a:pt x="260325" y="255611"/>
                  <a:pt x="280828" y="254614"/>
                  <a:pt x="298765" y="248091"/>
                </a:cubicBezTo>
                <a:cubicBezTo>
                  <a:pt x="341149" y="232679"/>
                  <a:pt x="342297" y="230851"/>
                  <a:pt x="380246" y="211877"/>
                </a:cubicBezTo>
                <a:cubicBezTo>
                  <a:pt x="399811" y="212964"/>
                  <a:pt x="553953" y="216827"/>
                  <a:pt x="606583" y="229984"/>
                </a:cubicBezTo>
                <a:cubicBezTo>
                  <a:pt x="622349" y="233925"/>
                  <a:pt x="636761" y="242055"/>
                  <a:pt x="651850" y="248091"/>
                </a:cubicBezTo>
                <a:cubicBezTo>
                  <a:pt x="660903" y="260162"/>
                  <a:pt x="668860" y="273140"/>
                  <a:pt x="679010" y="284305"/>
                </a:cubicBezTo>
                <a:cubicBezTo>
                  <a:pt x="699106" y="306411"/>
                  <a:pt x="727015" y="322061"/>
                  <a:pt x="742385" y="347679"/>
                </a:cubicBezTo>
                <a:cubicBezTo>
                  <a:pt x="759552" y="376291"/>
                  <a:pt x="774665" y="398858"/>
                  <a:pt x="787652" y="429161"/>
                </a:cubicBezTo>
                <a:cubicBezTo>
                  <a:pt x="791411" y="437932"/>
                  <a:pt x="794390" y="447063"/>
                  <a:pt x="796705" y="456321"/>
                </a:cubicBezTo>
                <a:cubicBezTo>
                  <a:pt x="800437" y="471249"/>
                  <a:pt x="799509" y="487526"/>
                  <a:pt x="805759" y="501588"/>
                </a:cubicBezTo>
                <a:cubicBezTo>
                  <a:pt x="811887" y="515377"/>
                  <a:pt x="823493" y="526019"/>
                  <a:pt x="832919" y="537802"/>
                </a:cubicBezTo>
                <a:cubicBezTo>
                  <a:pt x="920821" y="647681"/>
                  <a:pt x="842933" y="545120"/>
                  <a:pt x="905347" y="628337"/>
                </a:cubicBezTo>
                <a:cubicBezTo>
                  <a:pt x="924371" y="685412"/>
                  <a:pt x="900452" y="623197"/>
                  <a:pt x="941561" y="691711"/>
                </a:cubicBezTo>
                <a:cubicBezTo>
                  <a:pt x="951977" y="709070"/>
                  <a:pt x="958890" y="728335"/>
                  <a:pt x="968721" y="746032"/>
                </a:cubicBezTo>
                <a:cubicBezTo>
                  <a:pt x="974005" y="755544"/>
                  <a:pt x="977429" y="767710"/>
                  <a:pt x="986828" y="773192"/>
                </a:cubicBezTo>
                <a:cubicBezTo>
                  <a:pt x="1014904" y="789569"/>
                  <a:pt x="1077363" y="809406"/>
                  <a:pt x="1077363" y="809406"/>
                </a:cubicBezTo>
                <a:cubicBezTo>
                  <a:pt x="1095470" y="806388"/>
                  <a:pt x="1113764" y="804335"/>
                  <a:pt x="1131684" y="800353"/>
                </a:cubicBezTo>
                <a:cubicBezTo>
                  <a:pt x="1141000" y="798283"/>
                  <a:pt x="1149586" y="793614"/>
                  <a:pt x="1158844" y="791299"/>
                </a:cubicBezTo>
                <a:lnTo>
                  <a:pt x="1231272" y="773192"/>
                </a:lnTo>
                <a:cubicBezTo>
                  <a:pt x="1265951" y="721174"/>
                  <a:pt x="1241684" y="753728"/>
                  <a:pt x="1312753" y="682658"/>
                </a:cubicBezTo>
                <a:cubicBezTo>
                  <a:pt x="1321806" y="673604"/>
                  <a:pt x="1332231" y="665740"/>
                  <a:pt x="1339913" y="655497"/>
                </a:cubicBezTo>
                <a:cubicBezTo>
                  <a:pt x="1348967" y="643426"/>
                  <a:pt x="1356404" y="629953"/>
                  <a:pt x="1367074" y="619283"/>
                </a:cubicBezTo>
                <a:cubicBezTo>
                  <a:pt x="1374768" y="611589"/>
                  <a:pt x="1385973" y="608257"/>
                  <a:pt x="1394234" y="601176"/>
                </a:cubicBezTo>
                <a:cubicBezTo>
                  <a:pt x="1407195" y="590066"/>
                  <a:pt x="1418377" y="577034"/>
                  <a:pt x="1430448" y="564963"/>
                </a:cubicBezTo>
                <a:cubicBezTo>
                  <a:pt x="1439501" y="546856"/>
                  <a:pt x="1447777" y="528339"/>
                  <a:pt x="1457608" y="510642"/>
                </a:cubicBezTo>
                <a:cubicBezTo>
                  <a:pt x="1462892" y="501130"/>
                  <a:pt x="1470380" y="492965"/>
                  <a:pt x="1475715" y="483481"/>
                </a:cubicBezTo>
                <a:cubicBezTo>
                  <a:pt x="1552244" y="347428"/>
                  <a:pt x="1505546" y="399328"/>
                  <a:pt x="1566250" y="338626"/>
                </a:cubicBezTo>
                <a:cubicBezTo>
                  <a:pt x="1572286" y="323537"/>
                  <a:pt x="1579687" y="308925"/>
                  <a:pt x="1584357" y="293359"/>
                </a:cubicBezTo>
                <a:cubicBezTo>
                  <a:pt x="1599259" y="243686"/>
                  <a:pt x="1585932" y="244939"/>
                  <a:pt x="1611517" y="193770"/>
                </a:cubicBezTo>
                <a:cubicBezTo>
                  <a:pt x="1624249" y="168306"/>
                  <a:pt x="1642440" y="145935"/>
                  <a:pt x="1656785" y="121343"/>
                </a:cubicBezTo>
                <a:cubicBezTo>
                  <a:pt x="1710403" y="29427"/>
                  <a:pt x="1642697" y="133421"/>
                  <a:pt x="1692998" y="57968"/>
                </a:cubicBezTo>
                <a:cubicBezTo>
                  <a:pt x="1705069" y="70039"/>
                  <a:pt x="1716364" y="82940"/>
                  <a:pt x="1729212" y="94182"/>
                </a:cubicBezTo>
                <a:cubicBezTo>
                  <a:pt x="1740568" y="104118"/>
                  <a:pt x="1757429" y="108547"/>
                  <a:pt x="1765426" y="121343"/>
                </a:cubicBezTo>
                <a:cubicBezTo>
                  <a:pt x="1773582" y="134392"/>
                  <a:pt x="1771727" y="151470"/>
                  <a:pt x="1774480" y="166610"/>
                </a:cubicBezTo>
                <a:cubicBezTo>
                  <a:pt x="1778244" y="187314"/>
                  <a:pt x="1786487" y="243834"/>
                  <a:pt x="1792586" y="266198"/>
                </a:cubicBezTo>
                <a:cubicBezTo>
                  <a:pt x="1797608" y="284612"/>
                  <a:pt x="1806950" y="301803"/>
                  <a:pt x="1810693" y="320519"/>
                </a:cubicBezTo>
                <a:cubicBezTo>
                  <a:pt x="1813711" y="335608"/>
                  <a:pt x="1815520" y="350990"/>
                  <a:pt x="1819747" y="365786"/>
                </a:cubicBezTo>
                <a:cubicBezTo>
                  <a:pt x="1827612" y="393314"/>
                  <a:pt x="1837854" y="420107"/>
                  <a:pt x="1846907" y="447267"/>
                </a:cubicBezTo>
                <a:cubicBezTo>
                  <a:pt x="1849925" y="456321"/>
                  <a:pt x="1853646" y="465169"/>
                  <a:pt x="1855961" y="474428"/>
                </a:cubicBezTo>
                <a:cubicBezTo>
                  <a:pt x="1858979" y="486499"/>
                  <a:pt x="1861439" y="498724"/>
                  <a:pt x="1865014" y="510642"/>
                </a:cubicBezTo>
                <a:cubicBezTo>
                  <a:pt x="1870498" y="528924"/>
                  <a:pt x="1877085" y="546856"/>
                  <a:pt x="1883121" y="564963"/>
                </a:cubicBezTo>
                <a:cubicBezTo>
                  <a:pt x="1886139" y="574016"/>
                  <a:pt x="1889860" y="582865"/>
                  <a:pt x="1892175" y="592123"/>
                </a:cubicBezTo>
                <a:cubicBezTo>
                  <a:pt x="1898211" y="616266"/>
                  <a:pt x="1902413" y="640942"/>
                  <a:pt x="1910282" y="664551"/>
                </a:cubicBezTo>
                <a:cubicBezTo>
                  <a:pt x="1916317" y="682658"/>
                  <a:pt x="1912507" y="708284"/>
                  <a:pt x="1928388" y="718871"/>
                </a:cubicBezTo>
                <a:cubicBezTo>
                  <a:pt x="1977003" y="751280"/>
                  <a:pt x="1945361" y="733157"/>
                  <a:pt x="2027977" y="764139"/>
                </a:cubicBezTo>
                <a:cubicBezTo>
                  <a:pt x="2037030" y="758103"/>
                  <a:pt x="2047443" y="753726"/>
                  <a:pt x="2055137" y="746032"/>
                </a:cubicBezTo>
                <a:cubicBezTo>
                  <a:pt x="2080997" y="720171"/>
                  <a:pt x="2075553" y="701644"/>
                  <a:pt x="2082297" y="664551"/>
                </a:cubicBezTo>
                <a:cubicBezTo>
                  <a:pt x="2085050" y="649411"/>
                  <a:pt x="2088333" y="634372"/>
                  <a:pt x="2091351" y="619283"/>
                </a:cubicBezTo>
                <a:cubicBezTo>
                  <a:pt x="2094131" y="581758"/>
                  <a:pt x="2099775" y="404831"/>
                  <a:pt x="2118511" y="320519"/>
                </a:cubicBezTo>
                <a:cubicBezTo>
                  <a:pt x="2120581" y="311203"/>
                  <a:pt x="2125250" y="302617"/>
                  <a:pt x="2127565" y="293359"/>
                </a:cubicBezTo>
                <a:cubicBezTo>
                  <a:pt x="2131297" y="278430"/>
                  <a:pt x="2133158" y="263085"/>
                  <a:pt x="2136618" y="248091"/>
                </a:cubicBezTo>
                <a:cubicBezTo>
                  <a:pt x="2142214" y="223843"/>
                  <a:pt x="2148689" y="199806"/>
                  <a:pt x="2154725" y="175664"/>
                </a:cubicBezTo>
                <a:lnTo>
                  <a:pt x="2163779" y="139450"/>
                </a:lnTo>
                <a:cubicBezTo>
                  <a:pt x="2166797" y="94183"/>
                  <a:pt x="2155383" y="45526"/>
                  <a:pt x="2172832" y="3648"/>
                </a:cubicBezTo>
                <a:cubicBezTo>
                  <a:pt x="2178635" y="-10280"/>
                  <a:pt x="2199226" y="19352"/>
                  <a:pt x="2209046" y="30808"/>
                </a:cubicBezTo>
                <a:cubicBezTo>
                  <a:pt x="2217829" y="41055"/>
                  <a:pt x="2221117" y="54951"/>
                  <a:pt x="2227153" y="67022"/>
                </a:cubicBezTo>
                <a:cubicBezTo>
                  <a:pt x="2230171" y="260163"/>
                  <a:pt x="2230916" y="453352"/>
                  <a:pt x="2236206" y="646444"/>
                </a:cubicBezTo>
                <a:cubicBezTo>
                  <a:pt x="2236643" y="662395"/>
                  <a:pt x="2241302" y="751127"/>
                  <a:pt x="2263367" y="773192"/>
                </a:cubicBezTo>
                <a:cubicBezTo>
                  <a:pt x="2272165" y="781990"/>
                  <a:pt x="2287510" y="779228"/>
                  <a:pt x="2299581" y="782246"/>
                </a:cubicBezTo>
                <a:cubicBezTo>
                  <a:pt x="2308634" y="776210"/>
                  <a:pt x="2321457" y="773651"/>
                  <a:pt x="2326741" y="764139"/>
                </a:cubicBezTo>
                <a:cubicBezTo>
                  <a:pt x="2331635" y="755330"/>
                  <a:pt x="2348939" y="684400"/>
                  <a:pt x="2353901" y="664551"/>
                </a:cubicBezTo>
                <a:cubicBezTo>
                  <a:pt x="2356919" y="567981"/>
                  <a:pt x="2357596" y="471309"/>
                  <a:pt x="2362955" y="374840"/>
                </a:cubicBezTo>
                <a:cubicBezTo>
                  <a:pt x="2363645" y="362416"/>
                  <a:pt x="2369962" y="350900"/>
                  <a:pt x="2372008" y="338626"/>
                </a:cubicBezTo>
                <a:cubicBezTo>
                  <a:pt x="2389402" y="234262"/>
                  <a:pt x="2367802" y="299349"/>
                  <a:pt x="2399169" y="220931"/>
                </a:cubicBezTo>
                <a:cubicBezTo>
                  <a:pt x="2402187" y="178681"/>
                  <a:pt x="2394828" y="134366"/>
                  <a:pt x="2408222" y="94182"/>
                </a:cubicBezTo>
                <a:cubicBezTo>
                  <a:pt x="2413361" y="78764"/>
                  <a:pt x="2424031" y="123362"/>
                  <a:pt x="2426329" y="139450"/>
                </a:cubicBezTo>
                <a:cubicBezTo>
                  <a:pt x="2433171" y="187343"/>
                  <a:pt x="2431936" y="236049"/>
                  <a:pt x="2435383" y="284305"/>
                </a:cubicBezTo>
                <a:cubicBezTo>
                  <a:pt x="2437972" y="320552"/>
                  <a:pt x="2442169" y="356678"/>
                  <a:pt x="2444436" y="392947"/>
                </a:cubicBezTo>
                <a:cubicBezTo>
                  <a:pt x="2448205" y="453261"/>
                  <a:pt x="2449719" y="513702"/>
                  <a:pt x="2453489" y="574016"/>
                </a:cubicBezTo>
                <a:cubicBezTo>
                  <a:pt x="2459503" y="670234"/>
                  <a:pt x="2460230" y="666467"/>
                  <a:pt x="2471596" y="746032"/>
                </a:cubicBezTo>
                <a:cubicBezTo>
                  <a:pt x="2517789" y="630552"/>
                  <a:pt x="2480650" y="741398"/>
                  <a:pt x="2480650" y="492535"/>
                </a:cubicBezTo>
                <a:cubicBezTo>
                  <a:pt x="2480650" y="426074"/>
                  <a:pt x="2485800" y="359705"/>
                  <a:pt x="2489703" y="293359"/>
                </a:cubicBezTo>
                <a:cubicBezTo>
                  <a:pt x="2491837" y="257082"/>
                  <a:pt x="2495467" y="220907"/>
                  <a:pt x="2498757" y="184717"/>
                </a:cubicBezTo>
                <a:cubicBezTo>
                  <a:pt x="2507578" y="87685"/>
                  <a:pt x="2502756" y="119450"/>
                  <a:pt x="2516864" y="48915"/>
                </a:cubicBezTo>
                <a:cubicBezTo>
                  <a:pt x="2519882" y="109271"/>
                  <a:pt x="2521759" y="169695"/>
                  <a:pt x="2525917" y="229984"/>
                </a:cubicBezTo>
                <a:cubicBezTo>
                  <a:pt x="2527797" y="257247"/>
                  <a:pt x="2533960" y="284157"/>
                  <a:pt x="2534971" y="311466"/>
                </a:cubicBezTo>
                <a:cubicBezTo>
                  <a:pt x="2539999" y="447208"/>
                  <a:pt x="2532505" y="583525"/>
                  <a:pt x="2544024" y="718871"/>
                </a:cubicBezTo>
                <a:cubicBezTo>
                  <a:pt x="2544947" y="729713"/>
                  <a:pt x="2563491" y="729284"/>
                  <a:pt x="2571185" y="736978"/>
                </a:cubicBezTo>
                <a:lnTo>
                  <a:pt x="2571185" y="74603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CC187B-13E9-F7B6-B3D3-D07CDDD9849F}"/>
                  </a:ext>
                </a:extLst>
              </p:cNvPr>
              <p:cNvSpPr txBox="1"/>
              <p:nvPr/>
            </p:nvSpPr>
            <p:spPr>
              <a:xfrm>
                <a:off x="2298425" y="939790"/>
                <a:ext cx="27364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𝑐h𝑖𝑟𝑝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𝑠𝑝𝑎𝑛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Sampling rate = 1/delta f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CC187B-13E9-F7B6-B3D3-D07CDDD98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425" y="939790"/>
                <a:ext cx="2736455" cy="646331"/>
              </a:xfrm>
              <a:prstGeom prst="rect">
                <a:avLst/>
              </a:prstGeom>
              <a:blipFill>
                <a:blip r:embed="rId2"/>
                <a:stretch>
                  <a:fillRect l="-1782" r="-111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0FEA02-075C-CF42-4457-45D06DB38929}"/>
              </a:ext>
            </a:extLst>
          </p:cNvPr>
          <p:cNvCxnSpPr/>
          <p:nvPr/>
        </p:nvCxnSpPr>
        <p:spPr>
          <a:xfrm>
            <a:off x="2933322" y="2372008"/>
            <a:ext cx="14666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92D6649-E008-6ADF-215B-D2FE0ECED1CE}"/>
              </a:ext>
            </a:extLst>
          </p:cNvPr>
          <p:cNvSpPr/>
          <p:nvPr/>
        </p:nvSpPr>
        <p:spPr>
          <a:xfrm>
            <a:off x="2933322" y="1831503"/>
            <a:ext cx="99589" cy="82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4DAB9-041A-0653-5F2D-EE932C15988D}"/>
              </a:ext>
            </a:extLst>
          </p:cNvPr>
          <p:cNvSpPr/>
          <p:nvPr/>
        </p:nvSpPr>
        <p:spPr>
          <a:xfrm>
            <a:off x="3149095" y="1721255"/>
            <a:ext cx="99589" cy="82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E6E5AC-27E5-D2A8-A3BF-1E9A78D3E255}"/>
              </a:ext>
            </a:extLst>
          </p:cNvPr>
          <p:cNvSpPr/>
          <p:nvPr/>
        </p:nvSpPr>
        <p:spPr>
          <a:xfrm>
            <a:off x="3351291" y="1614560"/>
            <a:ext cx="99589" cy="82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248D7B-EEC3-12D5-6865-14E432197DAE}"/>
              </a:ext>
            </a:extLst>
          </p:cNvPr>
          <p:cNvCxnSpPr/>
          <p:nvPr/>
        </p:nvCxnSpPr>
        <p:spPr>
          <a:xfrm>
            <a:off x="3149095" y="1586121"/>
            <a:ext cx="25199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9E1DEA1-621C-4B72-C544-CB57CF4DFC05}"/>
              </a:ext>
            </a:extLst>
          </p:cNvPr>
          <p:cNvSpPr txBox="1"/>
          <p:nvPr/>
        </p:nvSpPr>
        <p:spPr>
          <a:xfrm>
            <a:off x="3248684" y="2525917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 length</a:t>
            </a:r>
          </a:p>
        </p:txBody>
      </p:sp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5C9EC95A-0411-A1A2-1A37-781BD97D3F95}"/>
              </a:ext>
            </a:extLst>
          </p:cNvPr>
          <p:cNvSpPr/>
          <p:nvPr/>
        </p:nvSpPr>
        <p:spPr>
          <a:xfrm>
            <a:off x="4019739" y="3051018"/>
            <a:ext cx="217283" cy="49794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3CF8C4-9D95-9181-9AC0-FB519AFFD344}"/>
                  </a:ext>
                </a:extLst>
              </p:cNvPr>
              <p:cNvSpPr txBox="1"/>
              <p:nvPr/>
            </p:nvSpPr>
            <p:spPr>
              <a:xfrm>
                <a:off x="2933322" y="3892990"/>
                <a:ext cx="6072047" cy="1347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Sub-window width = less than chirp span (0.5 times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Spatial resolution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1m or 2m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3CF8C4-9D95-9181-9AC0-FB519AFFD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322" y="3892990"/>
                <a:ext cx="6072047" cy="1347357"/>
              </a:xfrm>
              <a:prstGeom prst="rect">
                <a:avLst/>
              </a:prstGeom>
              <a:blipFill>
                <a:blip r:embed="rId3"/>
                <a:stretch>
                  <a:fillRect l="-803" t="-2262" b="-6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4BDDD4F-5C0A-4069-B60B-8AA797F4D055}"/>
              </a:ext>
            </a:extLst>
          </p:cNvPr>
          <p:cNvSpPr txBox="1"/>
          <p:nvPr/>
        </p:nvSpPr>
        <p:spPr>
          <a:xfrm>
            <a:off x="6934955" y="1142885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Gauge length , 0.2m</a:t>
            </a:r>
          </a:p>
        </p:txBody>
      </p:sp>
    </p:spTree>
    <p:extLst>
      <p:ext uri="{BB962C8B-B14F-4D97-AF65-F5344CB8AC3E}">
        <p14:creationId xmlns:p14="http://schemas.microsoft.com/office/powerpoint/2010/main" val="473119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812E8-9B94-7010-D809-DAA52574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Parameters for Numerical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D5A9D-04C4-B52D-9699-405425A96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7996"/>
                <a:ext cx="10515600" cy="4846104"/>
              </a:xfrm>
            </p:spPr>
            <p:txBody>
              <a:bodyPr/>
              <a:lstStyle/>
              <a:p>
                <a:r>
                  <a:rPr lang="en-US" dirty="0"/>
                  <a:t>Pitch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Gauge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Cable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Regularization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Cable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(fixed)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Pressure stiffness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=−1×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(assumed)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D5A9D-04C4-B52D-9699-405425A96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7996"/>
                <a:ext cx="10515600" cy="4846104"/>
              </a:xfrm>
              <a:blipFill>
                <a:blip r:embed="rId2"/>
                <a:stretch>
                  <a:fillRect l="-1449" t="-3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53882F1-0107-0337-A536-D35DBBB0B9CD}"/>
              </a:ext>
            </a:extLst>
          </p:cNvPr>
          <p:cNvGrpSpPr/>
          <p:nvPr/>
        </p:nvGrpSpPr>
        <p:grpSpPr>
          <a:xfrm>
            <a:off x="7758225" y="1522770"/>
            <a:ext cx="1773361" cy="2272940"/>
            <a:chOff x="8274273" y="3413986"/>
            <a:chExt cx="1773361" cy="2272940"/>
          </a:xfrm>
        </p:grpSpPr>
        <p:sp>
          <p:nvSpPr>
            <p:cNvPr id="5" name="円弧 10">
              <a:extLst>
                <a:ext uri="{FF2B5EF4-FFF2-40B4-BE49-F238E27FC236}">
                  <a16:creationId xmlns:a16="http://schemas.microsoft.com/office/drawing/2014/main" id="{640C853B-1A89-69D7-7942-03C8753A46A1}"/>
                </a:ext>
              </a:extLst>
            </p:cNvPr>
            <p:cNvSpPr/>
            <p:nvPr/>
          </p:nvSpPr>
          <p:spPr bwMode="auto">
            <a:xfrm>
              <a:off x="8274273" y="5055454"/>
              <a:ext cx="318844" cy="631472"/>
            </a:xfrm>
            <a:prstGeom prst="arc">
              <a:avLst>
                <a:gd name="adj1" fmla="val 16498115"/>
                <a:gd name="adj2" fmla="val 1964929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ＭＳ ゴシック" pitchFamily="49" charset="-128"/>
                <a:ea typeface="ＭＳ ゴシック" pitchFamily="49" charset="-128"/>
                <a:cs typeface="Times New Roman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6A442C-A308-311F-04AF-99C377E71E87}"/>
                </a:ext>
              </a:extLst>
            </p:cNvPr>
            <p:cNvSpPr/>
            <p:nvPr/>
          </p:nvSpPr>
          <p:spPr>
            <a:xfrm>
              <a:off x="8294408" y="3426710"/>
              <a:ext cx="1430447" cy="18378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F07CC4-15CC-B6CE-0155-412202413827}"/>
                </a:ext>
              </a:extLst>
            </p:cNvPr>
            <p:cNvCxnSpPr/>
            <p:nvPr/>
          </p:nvCxnSpPr>
          <p:spPr>
            <a:xfrm flipV="1">
              <a:off x="8294408" y="3426710"/>
              <a:ext cx="1430447" cy="183785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D113C6-9FB6-2C49-87AA-0294AC601D3A}"/>
                    </a:ext>
                  </a:extLst>
                </p:cNvPr>
                <p:cNvSpPr txBox="1"/>
                <p:nvPr/>
              </p:nvSpPr>
              <p:spPr>
                <a:xfrm>
                  <a:off x="8478218" y="4864452"/>
                  <a:ext cx="41684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5FBAB30-959F-A39B-1C16-900DB6F345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8218" y="4864452"/>
                  <a:ext cx="416844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F20206E-45F9-C5C4-52CF-A11C00F4959E}"/>
                    </a:ext>
                  </a:extLst>
                </p:cNvPr>
                <p:cNvSpPr txBox="1"/>
                <p:nvPr/>
              </p:nvSpPr>
              <p:spPr>
                <a:xfrm rot="16200000">
                  <a:off x="9476740" y="4121176"/>
                  <a:ext cx="80323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/>
                    <a:t>pitch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2545E6D-7BC9-D9BB-5E3D-B508CA661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476740" y="4121176"/>
                  <a:ext cx="803233" cy="338554"/>
                </a:xfrm>
                <a:prstGeom prst="rect">
                  <a:avLst/>
                </a:prstGeom>
                <a:blipFill>
                  <a:blip r:embed="rId9"/>
                  <a:stretch>
                    <a:fillRect l="-7273" r="-21818" b="-37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5DA18BF-335C-AD14-6DED-DF8603915AD7}"/>
                    </a:ext>
                  </a:extLst>
                </p:cNvPr>
                <p:cNvSpPr txBox="1"/>
                <p:nvPr/>
              </p:nvSpPr>
              <p:spPr>
                <a:xfrm rot="18456243">
                  <a:off x="8128389" y="4025692"/>
                  <a:ext cx="1561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/>
                    <a:t>helical length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F29C526-C003-CFEC-C945-053953A04B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456243">
                  <a:off x="8128389" y="4025692"/>
                  <a:ext cx="1561966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2985" b="-4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05C3290-C421-131E-CFA4-7BCA594C11F2}"/>
                    </a:ext>
                  </a:extLst>
                </p:cNvPr>
                <p:cNvSpPr txBox="1"/>
                <p:nvPr/>
              </p:nvSpPr>
              <p:spPr>
                <a:xfrm>
                  <a:off x="8798664" y="5199552"/>
                  <a:ext cx="5112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3C76E26-CD6C-D9B9-3FC5-484C48C74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8664" y="5199552"/>
                  <a:ext cx="511294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9B846A-B3C3-B097-228C-C2411467A3BF}"/>
              </a:ext>
            </a:extLst>
          </p:cNvPr>
          <p:cNvGrpSpPr/>
          <p:nvPr/>
        </p:nvGrpSpPr>
        <p:grpSpPr>
          <a:xfrm>
            <a:off x="10066807" y="1528901"/>
            <a:ext cx="844173" cy="3318458"/>
            <a:chOff x="850379" y="1916246"/>
            <a:chExt cx="844173" cy="331845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83A506C-0AA5-D4F5-C4EF-51FC6D7907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1354" y="1922336"/>
              <a:ext cx="1263" cy="331236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正方形/長方形 4">
              <a:extLst>
                <a:ext uri="{FF2B5EF4-FFF2-40B4-BE49-F238E27FC236}">
                  <a16:creationId xmlns:a16="http://schemas.microsoft.com/office/drawing/2014/main" id="{AC32DD68-16E1-5B89-032A-1E302B21B68E}"/>
                </a:ext>
              </a:extLst>
            </p:cNvPr>
            <p:cNvSpPr/>
            <p:nvPr/>
          </p:nvSpPr>
          <p:spPr bwMode="auto">
            <a:xfrm>
              <a:off x="855520" y="1916246"/>
              <a:ext cx="562983" cy="33123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ＭＳ ゴシック" pitchFamily="49" charset="-128"/>
                <a:ea typeface="ＭＳ ゴシック" pitchFamily="49" charset="-128"/>
                <a:cs typeface="Times New Roman" pitchFamily="18" charset="0"/>
              </a:endParaRPr>
            </a:p>
          </p:txBody>
        </p:sp>
        <p:cxnSp>
          <p:nvCxnSpPr>
            <p:cNvPr id="15" name="直線コネクタ 5">
              <a:extLst>
                <a:ext uri="{FF2B5EF4-FFF2-40B4-BE49-F238E27FC236}">
                  <a16:creationId xmlns:a16="http://schemas.microsoft.com/office/drawing/2014/main" id="{DB7CE9B4-6FE5-C71F-D949-2CAEDE919F31}"/>
                </a:ext>
              </a:extLst>
            </p:cNvPr>
            <p:cNvCxnSpPr/>
            <p:nvPr/>
          </p:nvCxnSpPr>
          <p:spPr bwMode="auto">
            <a:xfrm flipV="1">
              <a:off x="851910" y="4380156"/>
              <a:ext cx="576064" cy="288032"/>
            </a:xfrm>
            <a:prstGeom prst="line">
              <a:avLst/>
            </a:prstGeom>
            <a:noFill/>
            <a:ln w="19050" cap="flat" cmpd="sng" algn="ctr">
              <a:solidFill>
                <a:srgbClr val="FF993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線コネクタ 6">
              <a:extLst>
                <a:ext uri="{FF2B5EF4-FFF2-40B4-BE49-F238E27FC236}">
                  <a16:creationId xmlns:a16="http://schemas.microsoft.com/office/drawing/2014/main" id="{D21A9B02-DF14-C0A1-CEBE-111C9A49523A}"/>
                </a:ext>
              </a:extLst>
            </p:cNvPr>
            <p:cNvCxnSpPr/>
            <p:nvPr/>
          </p:nvCxnSpPr>
          <p:spPr bwMode="auto">
            <a:xfrm flipV="1">
              <a:off x="855520" y="3372044"/>
              <a:ext cx="576064" cy="288032"/>
            </a:xfrm>
            <a:prstGeom prst="line">
              <a:avLst/>
            </a:prstGeom>
            <a:noFill/>
            <a:ln w="19050" cap="flat" cmpd="sng" algn="ctr">
              <a:solidFill>
                <a:srgbClr val="FF993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線コネクタ 7">
              <a:extLst>
                <a:ext uri="{FF2B5EF4-FFF2-40B4-BE49-F238E27FC236}">
                  <a16:creationId xmlns:a16="http://schemas.microsoft.com/office/drawing/2014/main" id="{0FBFA35F-E439-7ADA-1FB0-23DFC6B366FB}"/>
                </a:ext>
              </a:extLst>
            </p:cNvPr>
            <p:cNvCxnSpPr/>
            <p:nvPr/>
          </p:nvCxnSpPr>
          <p:spPr bwMode="auto">
            <a:xfrm flipV="1">
              <a:off x="851910" y="2435940"/>
              <a:ext cx="576064" cy="288032"/>
            </a:xfrm>
            <a:prstGeom prst="line">
              <a:avLst/>
            </a:prstGeom>
            <a:noFill/>
            <a:ln w="19050" cap="flat" cmpd="sng" algn="ctr">
              <a:solidFill>
                <a:srgbClr val="FF993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円弧 10">
              <a:extLst>
                <a:ext uri="{FF2B5EF4-FFF2-40B4-BE49-F238E27FC236}">
                  <a16:creationId xmlns:a16="http://schemas.microsoft.com/office/drawing/2014/main" id="{1267CD42-2173-F62B-7FFD-7655F0C220DC}"/>
                </a:ext>
              </a:extLst>
            </p:cNvPr>
            <p:cNvSpPr/>
            <p:nvPr/>
          </p:nvSpPr>
          <p:spPr bwMode="auto">
            <a:xfrm>
              <a:off x="987947" y="4207441"/>
              <a:ext cx="113567" cy="224920"/>
            </a:xfrm>
            <a:prstGeom prst="arc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ＭＳ ゴシック" pitchFamily="49" charset="-128"/>
                <a:ea typeface="ＭＳ ゴシック" pitchFamily="49" charset="-128"/>
                <a:cs typeface="Times New Roman" pitchFamily="18" charset="0"/>
              </a:endParaRPr>
            </a:p>
          </p:txBody>
        </p:sp>
        <p:cxnSp>
          <p:nvCxnSpPr>
            <p:cNvPr id="19" name="直線コネクタ 5">
              <a:extLst>
                <a:ext uri="{FF2B5EF4-FFF2-40B4-BE49-F238E27FC236}">
                  <a16:creationId xmlns:a16="http://schemas.microsoft.com/office/drawing/2014/main" id="{E09D7081-0A84-E822-0ED7-C185683D2311}"/>
                </a:ext>
              </a:extLst>
            </p:cNvPr>
            <p:cNvCxnSpPr/>
            <p:nvPr/>
          </p:nvCxnSpPr>
          <p:spPr bwMode="auto">
            <a:xfrm flipV="1">
              <a:off x="850379" y="4024377"/>
              <a:ext cx="576064" cy="288032"/>
            </a:xfrm>
            <a:prstGeom prst="lin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線コネクタ 5">
              <a:extLst>
                <a:ext uri="{FF2B5EF4-FFF2-40B4-BE49-F238E27FC236}">
                  <a16:creationId xmlns:a16="http://schemas.microsoft.com/office/drawing/2014/main" id="{12F4BADF-945B-A556-9D97-4BA95B6881BA}"/>
                </a:ext>
              </a:extLst>
            </p:cNvPr>
            <p:cNvCxnSpPr/>
            <p:nvPr/>
          </p:nvCxnSpPr>
          <p:spPr bwMode="auto">
            <a:xfrm flipV="1">
              <a:off x="850379" y="3709500"/>
              <a:ext cx="576064" cy="288032"/>
            </a:xfrm>
            <a:prstGeom prst="line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線コネクタ 5">
              <a:extLst>
                <a:ext uri="{FF2B5EF4-FFF2-40B4-BE49-F238E27FC236}">
                  <a16:creationId xmlns:a16="http://schemas.microsoft.com/office/drawing/2014/main" id="{2DB3C90F-562E-A16C-A2B5-AAF8520CCBED}"/>
                </a:ext>
              </a:extLst>
            </p:cNvPr>
            <p:cNvCxnSpPr/>
            <p:nvPr/>
          </p:nvCxnSpPr>
          <p:spPr bwMode="auto">
            <a:xfrm flipV="1">
              <a:off x="864991" y="3046585"/>
              <a:ext cx="576064" cy="288032"/>
            </a:xfrm>
            <a:prstGeom prst="lin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線コネクタ 5">
              <a:extLst>
                <a:ext uri="{FF2B5EF4-FFF2-40B4-BE49-F238E27FC236}">
                  <a16:creationId xmlns:a16="http://schemas.microsoft.com/office/drawing/2014/main" id="{054A7200-2EC0-A34E-AE2B-17015DF9534B}"/>
                </a:ext>
              </a:extLst>
            </p:cNvPr>
            <p:cNvCxnSpPr/>
            <p:nvPr/>
          </p:nvCxnSpPr>
          <p:spPr bwMode="auto">
            <a:xfrm flipV="1">
              <a:off x="864991" y="2731708"/>
              <a:ext cx="576064" cy="288032"/>
            </a:xfrm>
            <a:prstGeom prst="line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線コネクタ 5">
              <a:extLst>
                <a:ext uri="{FF2B5EF4-FFF2-40B4-BE49-F238E27FC236}">
                  <a16:creationId xmlns:a16="http://schemas.microsoft.com/office/drawing/2014/main" id="{CC36578B-D642-8A38-0E80-9D11A4E94224}"/>
                </a:ext>
              </a:extLst>
            </p:cNvPr>
            <p:cNvCxnSpPr/>
            <p:nvPr/>
          </p:nvCxnSpPr>
          <p:spPr bwMode="auto">
            <a:xfrm flipV="1">
              <a:off x="850379" y="2149116"/>
              <a:ext cx="576064" cy="288032"/>
            </a:xfrm>
            <a:prstGeom prst="lin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536A60-3303-5A50-33A1-6B0CCF6F1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991" y="4312409"/>
              <a:ext cx="829561" cy="74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9E68363-63D4-8810-03AC-A75951721216}"/>
                    </a:ext>
                  </a:extLst>
                </p:cNvPr>
                <p:cNvSpPr txBox="1"/>
                <p:nvPr/>
              </p:nvSpPr>
              <p:spPr>
                <a:xfrm>
                  <a:off x="1068906" y="4003088"/>
                  <a:ext cx="3920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D517D99-74F7-7A84-5B23-8645748E47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906" y="4003088"/>
                  <a:ext cx="39203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89416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0881-D1F0-D265-DD75-DE159613C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57" y="191659"/>
            <a:ext cx="10515600" cy="836146"/>
          </a:xfrm>
        </p:spPr>
        <p:txBody>
          <a:bodyPr/>
          <a:lstStyle/>
          <a:p>
            <a:r>
              <a:rPr lang="en-US"/>
              <a:t>Parameter set #1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EE9C8-6BA2-D8E5-6040-A9D27AB72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71" y="1557195"/>
            <a:ext cx="3251025" cy="295547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73F0752-4B87-8CB1-4AFD-C8276DC81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6544" y="1334400"/>
            <a:ext cx="8670485" cy="4913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B765B9-970D-285D-0C9A-8B388742594E}"/>
              </a:ext>
            </a:extLst>
          </p:cNvPr>
          <p:cNvSpPr txBox="1"/>
          <p:nvPr/>
        </p:nvSpPr>
        <p:spPr>
          <a:xfrm>
            <a:off x="6212531" y="6248268"/>
            <a:ext cx="348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 distribution of cable forces</a:t>
            </a:r>
          </a:p>
        </p:txBody>
      </p:sp>
    </p:spTree>
    <p:extLst>
      <p:ext uri="{BB962C8B-B14F-4D97-AF65-F5344CB8AC3E}">
        <p14:creationId xmlns:p14="http://schemas.microsoft.com/office/powerpoint/2010/main" val="2707361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12F576C-5A91-BB86-2D28-F4593961E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9237" y="800100"/>
            <a:ext cx="91535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42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764</Words>
  <Application>Microsoft Office PowerPoint</Application>
  <PresentationFormat>Widescreen</PresentationFormat>
  <Paragraphs>132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ＭＳ ゴシック</vt:lpstr>
      <vt:lpstr>Arial</vt:lpstr>
      <vt:lpstr>Calibri</vt:lpstr>
      <vt:lpstr>Cambria</vt:lpstr>
      <vt:lpstr>Cambria Math</vt:lpstr>
      <vt:lpstr>Office Theme</vt:lpstr>
      <vt:lpstr>Inverse DAS Cable using Least-squares</vt:lpstr>
      <vt:lpstr>Cable Overview</vt:lpstr>
      <vt:lpstr>PowerPoint Presentation</vt:lpstr>
      <vt:lpstr>Transfer function</vt:lpstr>
      <vt:lpstr>Least-squares Formulation</vt:lpstr>
      <vt:lpstr>Gauge length and SR in chirp</vt:lpstr>
      <vt:lpstr>Parameters for Numerical Testing</vt:lpstr>
      <vt:lpstr>Parameter set #1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Parameter set #2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Inverse Cable using Least-squares</dc:title>
  <dc:creator>THEIN LIN AUNG</dc:creator>
  <cp:lastModifiedBy>Nemo</cp:lastModifiedBy>
  <cp:revision>18</cp:revision>
  <dcterms:created xsi:type="dcterms:W3CDTF">2023-02-19T19:56:32Z</dcterms:created>
  <dcterms:modified xsi:type="dcterms:W3CDTF">2023-02-23T12:37:57Z</dcterms:modified>
</cp:coreProperties>
</file>